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Lst>
  <p:notesMasterIdLst>
    <p:notesMasterId r:id="rId25"/>
  </p:notesMasterIdLst>
  <p:sldIdLst>
    <p:sldId id="256" r:id="rId2"/>
    <p:sldId id="266" r:id="rId3"/>
    <p:sldId id="258" r:id="rId4"/>
    <p:sldId id="286" r:id="rId5"/>
    <p:sldId id="262" r:id="rId6"/>
    <p:sldId id="293" r:id="rId7"/>
    <p:sldId id="274" r:id="rId8"/>
    <p:sldId id="261" r:id="rId9"/>
    <p:sldId id="296" r:id="rId10"/>
    <p:sldId id="289" r:id="rId11"/>
    <p:sldId id="295" r:id="rId12"/>
    <p:sldId id="294" r:id="rId13"/>
    <p:sldId id="300" r:id="rId14"/>
    <p:sldId id="278" r:id="rId15"/>
    <p:sldId id="301" r:id="rId16"/>
    <p:sldId id="302" r:id="rId17"/>
    <p:sldId id="303" r:id="rId18"/>
    <p:sldId id="290" r:id="rId19"/>
    <p:sldId id="272" r:id="rId20"/>
    <p:sldId id="292" r:id="rId21"/>
    <p:sldId id="277" r:id="rId22"/>
    <p:sldId id="297" r:id="rId23"/>
    <p:sldId id="304" r:id="rId24"/>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4" autoAdjust="0"/>
    <p:restoredTop sz="81117" autoAdjust="0"/>
  </p:normalViewPr>
  <p:slideViewPr>
    <p:cSldViewPr>
      <p:cViewPr varScale="1">
        <p:scale>
          <a:sx n="69" d="100"/>
          <a:sy n="69" d="100"/>
        </p:scale>
        <p:origin x="1795" y="6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atin typeface="Twinkl" panose="02000000000000000000" pitchFamily="2" charset="0"/>
              </a:defRPr>
            </a:lvl1pPr>
          </a:lstStyle>
          <a:p>
            <a:endParaRPr lang="en-GB" dirty="0"/>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atin typeface="Twinkl" panose="02000000000000000000" pitchFamily="2" charset="0"/>
              </a:defRPr>
            </a:lvl1pPr>
          </a:lstStyle>
          <a:p>
            <a:fld id="{35BEB975-A5EF-4CD9-935E-74A007E8B96D}" type="datetimeFigureOut">
              <a:rPr lang="en-GB" smtClean="0"/>
              <a:pPr/>
              <a:t>22/09/2025</a:t>
            </a:fld>
            <a:endParaRPr lang="en-GB" dirty="0"/>
          </a:p>
        </p:txBody>
      </p:sp>
      <p:sp>
        <p:nvSpPr>
          <p:cNvPr id="4" name="Slide Image Placeholder 3"/>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atin typeface="Twinkl" panose="02000000000000000000" pitchFamily="2" charset="0"/>
              </a:defRPr>
            </a:lvl1pPr>
          </a:lstStyle>
          <a:p>
            <a:endParaRPr lang="en-GB" dirty="0"/>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atin typeface="Twinkl" panose="02000000000000000000" pitchFamily="2" charset="0"/>
              </a:defRPr>
            </a:lvl1pPr>
          </a:lstStyle>
          <a:p>
            <a:fld id="{63F7DB6E-D33D-4B3F-8D98-62A5213E397B}" type="slidenum">
              <a:rPr lang="en-GB" smtClean="0"/>
              <a:pPr/>
              <a:t>‹#›</a:t>
            </a:fld>
            <a:endParaRPr lang="en-GB" dirty="0"/>
          </a:p>
        </p:txBody>
      </p:sp>
    </p:spTree>
    <p:extLst>
      <p:ext uri="{BB962C8B-B14F-4D97-AF65-F5344CB8AC3E}">
        <p14:creationId xmlns:p14="http://schemas.microsoft.com/office/powerpoint/2010/main" val="30503832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winkl" panose="02000000000000000000" pitchFamily="2" charset="0"/>
        <a:ea typeface="+mn-ea"/>
        <a:cs typeface="+mn-cs"/>
      </a:defRPr>
    </a:lvl1pPr>
    <a:lvl2pPr marL="457200" algn="l" defTabSz="914400" rtl="0" eaLnBrk="1" latinLnBrk="0" hangingPunct="1">
      <a:defRPr sz="1200" kern="1200">
        <a:solidFill>
          <a:schemeClr val="tx1"/>
        </a:solidFill>
        <a:latin typeface="Twinkl" panose="02000000000000000000" pitchFamily="2" charset="0"/>
        <a:ea typeface="+mn-ea"/>
        <a:cs typeface="+mn-cs"/>
      </a:defRPr>
    </a:lvl2pPr>
    <a:lvl3pPr marL="914400" algn="l" defTabSz="914400" rtl="0" eaLnBrk="1" latinLnBrk="0" hangingPunct="1">
      <a:defRPr sz="1200" kern="1200">
        <a:solidFill>
          <a:schemeClr val="tx1"/>
        </a:solidFill>
        <a:latin typeface="Twinkl" panose="02000000000000000000" pitchFamily="2" charset="0"/>
        <a:ea typeface="+mn-ea"/>
        <a:cs typeface="+mn-cs"/>
      </a:defRPr>
    </a:lvl3pPr>
    <a:lvl4pPr marL="1371600" algn="l" defTabSz="914400" rtl="0" eaLnBrk="1" latinLnBrk="0" hangingPunct="1">
      <a:defRPr sz="1200" kern="1200">
        <a:solidFill>
          <a:schemeClr val="tx1"/>
        </a:solidFill>
        <a:latin typeface="Twinkl" panose="02000000000000000000" pitchFamily="2" charset="0"/>
        <a:ea typeface="+mn-ea"/>
        <a:cs typeface="+mn-cs"/>
      </a:defRPr>
    </a:lvl4pPr>
    <a:lvl5pPr marL="1828800" algn="l" defTabSz="914400" rtl="0" eaLnBrk="1" latinLnBrk="0" hangingPunct="1">
      <a:defRPr sz="1200" kern="1200">
        <a:solidFill>
          <a:schemeClr val="tx1"/>
        </a:solidFill>
        <a:latin typeface="Twinkl"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F7DB6E-D33D-4B3F-8D98-62A5213E397B}" type="slidenum">
              <a:rPr lang="en-GB" smtClean="0"/>
              <a:pPr/>
              <a:t>1</a:t>
            </a:fld>
            <a:endParaRPr lang="en-GB" dirty="0"/>
          </a:p>
        </p:txBody>
      </p:sp>
    </p:spTree>
    <p:extLst>
      <p:ext uri="{BB962C8B-B14F-4D97-AF65-F5344CB8AC3E}">
        <p14:creationId xmlns:p14="http://schemas.microsoft.com/office/powerpoint/2010/main" val="32118522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F7DB6E-D33D-4B3F-8D98-62A5213E397B}" type="slidenum">
              <a:rPr lang="en-GB" smtClean="0"/>
              <a:t>10</a:t>
            </a:fld>
            <a:endParaRPr lang="en-GB"/>
          </a:p>
        </p:txBody>
      </p:sp>
    </p:spTree>
    <p:extLst>
      <p:ext uri="{BB962C8B-B14F-4D97-AF65-F5344CB8AC3E}">
        <p14:creationId xmlns:p14="http://schemas.microsoft.com/office/powerpoint/2010/main" val="24289394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F7DB6E-D33D-4B3F-8D98-62A5213E397B}" type="slidenum">
              <a:rPr lang="en-GB" smtClean="0"/>
              <a:t>11</a:t>
            </a:fld>
            <a:endParaRPr lang="en-GB"/>
          </a:p>
        </p:txBody>
      </p:sp>
    </p:spTree>
    <p:extLst>
      <p:ext uri="{BB962C8B-B14F-4D97-AF65-F5344CB8AC3E}">
        <p14:creationId xmlns:p14="http://schemas.microsoft.com/office/powerpoint/2010/main" val="25661249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F7DB6E-D33D-4B3F-8D98-62A5213E397B}" type="slidenum">
              <a:rPr lang="en-GB" smtClean="0"/>
              <a:pPr/>
              <a:t>12</a:t>
            </a:fld>
            <a:endParaRPr lang="en-GB" dirty="0"/>
          </a:p>
        </p:txBody>
      </p:sp>
    </p:spTree>
    <p:extLst>
      <p:ext uri="{BB962C8B-B14F-4D97-AF65-F5344CB8AC3E}">
        <p14:creationId xmlns:p14="http://schemas.microsoft.com/office/powerpoint/2010/main" val="31801764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F7DB6E-D33D-4B3F-8D98-62A5213E397B}" type="slidenum">
              <a:rPr lang="en-GB" smtClean="0"/>
              <a:pPr/>
              <a:t>13</a:t>
            </a:fld>
            <a:endParaRPr lang="en-GB" dirty="0"/>
          </a:p>
        </p:txBody>
      </p:sp>
    </p:spTree>
    <p:extLst>
      <p:ext uri="{BB962C8B-B14F-4D97-AF65-F5344CB8AC3E}">
        <p14:creationId xmlns:p14="http://schemas.microsoft.com/office/powerpoint/2010/main" val="12069195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F7DB6E-D33D-4B3F-8D98-62A5213E397B}" type="slidenum">
              <a:rPr lang="en-GB" smtClean="0"/>
              <a:pPr/>
              <a:t>14</a:t>
            </a:fld>
            <a:endParaRPr lang="en-GB" dirty="0"/>
          </a:p>
        </p:txBody>
      </p:sp>
    </p:spTree>
    <p:extLst>
      <p:ext uri="{BB962C8B-B14F-4D97-AF65-F5344CB8AC3E}">
        <p14:creationId xmlns:p14="http://schemas.microsoft.com/office/powerpoint/2010/main" val="28075401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F7DB6E-D33D-4B3F-8D98-62A5213E397B}" type="slidenum">
              <a:rPr lang="en-GB" smtClean="0"/>
              <a:pPr/>
              <a:t>15</a:t>
            </a:fld>
            <a:endParaRPr lang="en-GB" dirty="0"/>
          </a:p>
        </p:txBody>
      </p:sp>
    </p:spTree>
    <p:extLst>
      <p:ext uri="{BB962C8B-B14F-4D97-AF65-F5344CB8AC3E}">
        <p14:creationId xmlns:p14="http://schemas.microsoft.com/office/powerpoint/2010/main" val="6236813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F7DB6E-D33D-4B3F-8D98-62A5213E397B}" type="slidenum">
              <a:rPr lang="en-GB" smtClean="0"/>
              <a:pPr/>
              <a:t>16</a:t>
            </a:fld>
            <a:endParaRPr lang="en-GB" dirty="0"/>
          </a:p>
        </p:txBody>
      </p:sp>
    </p:spTree>
    <p:extLst>
      <p:ext uri="{BB962C8B-B14F-4D97-AF65-F5344CB8AC3E}">
        <p14:creationId xmlns:p14="http://schemas.microsoft.com/office/powerpoint/2010/main" val="33783857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F7DB6E-D33D-4B3F-8D98-62A5213E397B}" type="slidenum">
              <a:rPr lang="en-GB" smtClean="0"/>
              <a:t>17</a:t>
            </a:fld>
            <a:endParaRPr lang="en-GB"/>
          </a:p>
        </p:txBody>
      </p:sp>
    </p:spTree>
    <p:extLst>
      <p:ext uri="{BB962C8B-B14F-4D97-AF65-F5344CB8AC3E}">
        <p14:creationId xmlns:p14="http://schemas.microsoft.com/office/powerpoint/2010/main" val="14507708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F7DB6E-D33D-4B3F-8D98-62A5213E397B}" type="slidenum">
              <a:rPr lang="en-GB" smtClean="0"/>
              <a:pPr/>
              <a:t>18</a:t>
            </a:fld>
            <a:endParaRPr lang="en-GB" dirty="0"/>
          </a:p>
        </p:txBody>
      </p:sp>
    </p:spTree>
    <p:extLst>
      <p:ext uri="{BB962C8B-B14F-4D97-AF65-F5344CB8AC3E}">
        <p14:creationId xmlns:p14="http://schemas.microsoft.com/office/powerpoint/2010/main" val="32714639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F7DB6E-D33D-4B3F-8D98-62A5213E397B}" type="slidenum">
              <a:rPr lang="en-GB" smtClean="0"/>
              <a:pPr/>
              <a:t>19</a:t>
            </a:fld>
            <a:endParaRPr lang="en-GB" dirty="0"/>
          </a:p>
        </p:txBody>
      </p:sp>
    </p:spTree>
    <p:extLst>
      <p:ext uri="{BB962C8B-B14F-4D97-AF65-F5344CB8AC3E}">
        <p14:creationId xmlns:p14="http://schemas.microsoft.com/office/powerpoint/2010/main" val="4184254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F7DB6E-D33D-4B3F-8D98-62A5213E397B}" type="slidenum">
              <a:rPr lang="en-GB" smtClean="0"/>
              <a:pPr/>
              <a:t>2</a:t>
            </a:fld>
            <a:endParaRPr lang="en-GB" dirty="0"/>
          </a:p>
        </p:txBody>
      </p:sp>
    </p:spTree>
    <p:extLst>
      <p:ext uri="{BB962C8B-B14F-4D97-AF65-F5344CB8AC3E}">
        <p14:creationId xmlns:p14="http://schemas.microsoft.com/office/powerpoint/2010/main" val="21531733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F7DB6E-D33D-4B3F-8D98-62A5213E397B}" type="slidenum">
              <a:rPr lang="en-GB" smtClean="0"/>
              <a:pPr/>
              <a:t>20</a:t>
            </a:fld>
            <a:endParaRPr lang="en-GB" dirty="0"/>
          </a:p>
        </p:txBody>
      </p:sp>
    </p:spTree>
    <p:extLst>
      <p:ext uri="{BB962C8B-B14F-4D97-AF65-F5344CB8AC3E}">
        <p14:creationId xmlns:p14="http://schemas.microsoft.com/office/powerpoint/2010/main" val="16174778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F7DB6E-D33D-4B3F-8D98-62A5213E397B}" type="slidenum">
              <a:rPr lang="en-GB" smtClean="0"/>
              <a:pPr/>
              <a:t>21</a:t>
            </a:fld>
            <a:endParaRPr lang="en-GB" dirty="0"/>
          </a:p>
        </p:txBody>
      </p:sp>
    </p:spTree>
    <p:extLst>
      <p:ext uri="{BB962C8B-B14F-4D97-AF65-F5344CB8AC3E}">
        <p14:creationId xmlns:p14="http://schemas.microsoft.com/office/powerpoint/2010/main" val="10377981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F7DB6E-D33D-4B3F-8D98-62A5213E397B}" type="slidenum">
              <a:rPr lang="en-GB" smtClean="0"/>
              <a:pPr/>
              <a:t>22</a:t>
            </a:fld>
            <a:endParaRPr lang="en-GB" dirty="0"/>
          </a:p>
        </p:txBody>
      </p:sp>
    </p:spTree>
    <p:extLst>
      <p:ext uri="{BB962C8B-B14F-4D97-AF65-F5344CB8AC3E}">
        <p14:creationId xmlns:p14="http://schemas.microsoft.com/office/powerpoint/2010/main" val="31579732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F7DB6E-D33D-4B3F-8D98-62A5213E397B}" type="slidenum">
              <a:rPr lang="en-GB" smtClean="0"/>
              <a:pPr/>
              <a:t>23</a:t>
            </a:fld>
            <a:endParaRPr lang="en-GB" dirty="0"/>
          </a:p>
        </p:txBody>
      </p:sp>
    </p:spTree>
    <p:extLst>
      <p:ext uri="{BB962C8B-B14F-4D97-AF65-F5344CB8AC3E}">
        <p14:creationId xmlns:p14="http://schemas.microsoft.com/office/powerpoint/2010/main" val="3257042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F7DB6E-D33D-4B3F-8D98-62A5213E397B}" type="slidenum">
              <a:rPr lang="en-GB" smtClean="0"/>
              <a:pPr/>
              <a:t>3</a:t>
            </a:fld>
            <a:endParaRPr lang="en-GB" dirty="0"/>
          </a:p>
        </p:txBody>
      </p:sp>
    </p:spTree>
    <p:extLst>
      <p:ext uri="{BB962C8B-B14F-4D97-AF65-F5344CB8AC3E}">
        <p14:creationId xmlns:p14="http://schemas.microsoft.com/office/powerpoint/2010/main" val="3228105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F7DB6E-D33D-4B3F-8D98-62A5213E397B}" type="slidenum">
              <a:rPr lang="en-GB" smtClean="0"/>
              <a:pPr/>
              <a:t>4</a:t>
            </a:fld>
            <a:endParaRPr lang="en-GB" dirty="0"/>
          </a:p>
        </p:txBody>
      </p:sp>
    </p:spTree>
    <p:extLst>
      <p:ext uri="{BB962C8B-B14F-4D97-AF65-F5344CB8AC3E}">
        <p14:creationId xmlns:p14="http://schemas.microsoft.com/office/powerpoint/2010/main" val="37164827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F7DB6E-D33D-4B3F-8D98-62A5213E397B}" type="slidenum">
              <a:rPr lang="en-GB" smtClean="0"/>
              <a:pPr/>
              <a:t>5</a:t>
            </a:fld>
            <a:endParaRPr lang="en-GB" dirty="0"/>
          </a:p>
        </p:txBody>
      </p:sp>
    </p:spTree>
    <p:extLst>
      <p:ext uri="{BB962C8B-B14F-4D97-AF65-F5344CB8AC3E}">
        <p14:creationId xmlns:p14="http://schemas.microsoft.com/office/powerpoint/2010/main" val="31073948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F7DB6E-D33D-4B3F-8D98-62A5213E397B}" type="slidenum">
              <a:rPr lang="en-GB" smtClean="0"/>
              <a:pPr/>
              <a:t>6</a:t>
            </a:fld>
            <a:endParaRPr lang="en-GB" dirty="0"/>
          </a:p>
        </p:txBody>
      </p:sp>
    </p:spTree>
    <p:extLst>
      <p:ext uri="{BB962C8B-B14F-4D97-AF65-F5344CB8AC3E}">
        <p14:creationId xmlns:p14="http://schemas.microsoft.com/office/powerpoint/2010/main" val="38612569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F7DB6E-D33D-4B3F-8D98-62A5213E397B}" type="slidenum">
              <a:rPr lang="en-GB" smtClean="0"/>
              <a:pPr/>
              <a:t>7</a:t>
            </a:fld>
            <a:endParaRPr lang="en-GB" dirty="0"/>
          </a:p>
        </p:txBody>
      </p:sp>
    </p:spTree>
    <p:extLst>
      <p:ext uri="{BB962C8B-B14F-4D97-AF65-F5344CB8AC3E}">
        <p14:creationId xmlns:p14="http://schemas.microsoft.com/office/powerpoint/2010/main" val="34097825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F7DB6E-D33D-4B3F-8D98-62A5213E397B}" type="slidenum">
              <a:rPr lang="en-GB" smtClean="0"/>
              <a:pPr/>
              <a:t>8</a:t>
            </a:fld>
            <a:endParaRPr lang="en-GB" dirty="0"/>
          </a:p>
        </p:txBody>
      </p:sp>
    </p:spTree>
    <p:extLst>
      <p:ext uri="{BB962C8B-B14F-4D97-AF65-F5344CB8AC3E}">
        <p14:creationId xmlns:p14="http://schemas.microsoft.com/office/powerpoint/2010/main" val="968429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F7DB6E-D33D-4B3F-8D98-62A5213E397B}" type="slidenum">
              <a:rPr lang="en-GB" smtClean="0"/>
              <a:pPr/>
              <a:t>9</a:t>
            </a:fld>
            <a:endParaRPr lang="en-GB" dirty="0"/>
          </a:p>
        </p:txBody>
      </p:sp>
    </p:spTree>
    <p:extLst>
      <p:ext uri="{BB962C8B-B14F-4D97-AF65-F5344CB8AC3E}">
        <p14:creationId xmlns:p14="http://schemas.microsoft.com/office/powerpoint/2010/main" val="3368022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winkl" panose="02000000000000000000" pitchFamily="2" charset="0"/>
            </a:endParaRPr>
          </a:p>
        </p:txBody>
      </p:sp>
      <p:sp>
        <p:nvSpPr>
          <p:cNvPr id="2" name="Title 1"/>
          <p:cNvSpPr>
            <a:spLocks noGrp="1"/>
          </p:cNvSpPr>
          <p:nvPr>
            <p:ph type="ctrTitle"/>
          </p:nvPr>
        </p:nvSpPr>
        <p:spPr>
          <a:xfrm>
            <a:off x="762000" y="3200400"/>
            <a:ext cx="7543800" cy="1524000"/>
          </a:xfrm>
        </p:spPr>
        <p:txBody>
          <a:bodyPr>
            <a:noAutofit/>
          </a:bodyPr>
          <a:lstStyle>
            <a:lvl1pPr>
              <a:defRPr sz="8000"/>
            </a:lvl1pPr>
          </a:lstStyle>
          <a:p>
            <a:r>
              <a:rPr lang="en-US"/>
              <a:t>Click to edit Master title style</a:t>
            </a:r>
            <a:endParaRPr lang="en-US" dirty="0"/>
          </a:p>
        </p:txBody>
      </p:sp>
      <p:sp>
        <p:nvSpPr>
          <p:cNvPr id="3" name="Subtitle 2"/>
          <p:cNvSpPr>
            <a:spLocks noGrp="1"/>
          </p:cNvSpPr>
          <p:nvPr>
            <p:ph type="subTitle" idx="1"/>
          </p:nvPr>
        </p:nvSpPr>
        <p:spPr>
          <a:xfrm>
            <a:off x="762000" y="4724400"/>
            <a:ext cx="6858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75BE39F-F50D-4B11-8014-BA670381485F}" type="datetimeFigureOut">
              <a:rPr lang="en-GB" smtClean="0"/>
              <a:t>22/09/2025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066F797-3BBC-447A-ACC8-48CE23150EC2}" type="slidenum">
              <a:rPr lang="en-GB" smtClean="0"/>
              <a:t>‹#›</a:t>
            </a:fld>
            <a:endParaRPr lang="en-GB"/>
          </a:p>
        </p:txBody>
      </p:sp>
      <p:sp>
        <p:nvSpPr>
          <p:cNvPr id="7" name="Rectangle 6"/>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winkl" panose="02000000000000000000" pitchFamily="2"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5BE39F-F50D-4B11-8014-BA670381485F}" type="datetimeFigureOut">
              <a:rPr lang="en-GB" smtClean="0"/>
              <a:t>22/09/2025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066F797-3BBC-447A-ACC8-48CE23150EC2}" type="slidenum">
              <a:rPr lang="en-GB" smtClean="0"/>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1"/>
            <a:ext cx="1828800" cy="541019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5BE39F-F50D-4B11-8014-BA670381485F}" type="datetimeFigureOut">
              <a:rPr lang="en-GB" smtClean="0"/>
              <a:t>22/09/2025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066F797-3BBC-447A-ACC8-48CE23150EC2}" type="slidenum">
              <a:rPr lang="en-GB" smtClean="0"/>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5BE39F-F50D-4B11-8014-BA670381485F}" type="datetimeFigureOut">
              <a:rPr lang="en-GB" smtClean="0"/>
              <a:t>22/09/2025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066F797-3BBC-447A-ACC8-48CE23150EC2}" type="slidenum">
              <a:rPr lang="en-GB" smtClean="0"/>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winkl" panose="02000000000000000000" pitchFamily="2" charset="0"/>
            </a:endParaRPr>
          </a:p>
        </p:txBody>
      </p:sp>
      <p:sp>
        <p:nvSpPr>
          <p:cNvPr id="2" name="Title 1"/>
          <p:cNvSpPr>
            <a:spLocks noGrp="1"/>
          </p:cNvSpPr>
          <p:nvPr>
            <p:ph type="title"/>
          </p:nvPr>
        </p:nvSpPr>
        <p:spPr>
          <a:xfrm>
            <a:off x="762000" y="3276600"/>
            <a:ext cx="7543800" cy="1676400"/>
          </a:xfrm>
        </p:spPr>
        <p:txBody>
          <a:bodyPr anchor="b" anchorCtr="0"/>
          <a:lstStyle>
            <a:lvl1pPr algn="l">
              <a:defRPr sz="5400" b="0" cap="all"/>
            </a:lvl1pPr>
          </a:lstStyle>
          <a:p>
            <a:r>
              <a:rPr lang="en-US"/>
              <a:t>Click to edit Master title style</a:t>
            </a:r>
            <a:endParaRPr lang="en-US" dirty="0"/>
          </a:p>
        </p:txBody>
      </p:sp>
      <p:sp>
        <p:nvSpPr>
          <p:cNvPr id="3" name="Text Placeholder 2"/>
          <p:cNvSpPr>
            <a:spLocks noGrp="1"/>
          </p:cNvSpPr>
          <p:nvPr>
            <p:ph type="body" idx="1"/>
          </p:nvPr>
        </p:nvSpPr>
        <p:spPr>
          <a:xfrm>
            <a:off x="762000" y="4953000"/>
            <a:ext cx="6858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5BE39F-F50D-4B11-8014-BA670381485F}" type="datetimeFigureOut">
              <a:rPr lang="en-GB" smtClean="0"/>
              <a:t>22/09/2025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066F797-3BBC-447A-ACC8-48CE23150EC2}" type="slidenum">
              <a:rPr lang="en-GB" smtClean="0"/>
              <a:t>‹#›</a:t>
            </a:fld>
            <a:endParaRPr lang="en-GB"/>
          </a:p>
        </p:txBody>
      </p:sp>
      <p:sp>
        <p:nvSpPr>
          <p:cNvPr id="8" name="Rectangle 7"/>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winkl" panose="02000000000000000000" pitchFamily="2"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5BE39F-F50D-4B11-8014-BA670381485F}" type="datetimeFigureOut">
              <a:rPr lang="en-GB" smtClean="0"/>
              <a:t>22/09/2025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066F797-3BBC-447A-ACC8-48CE23150EC2}" type="slidenum">
              <a:rPr lang="en-GB" smtClean="0"/>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Twinkl"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7589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Twinkl"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1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5BE39F-F50D-4B11-8014-BA670381485F}" type="datetimeFigureOut">
              <a:rPr lang="en-GB" smtClean="0"/>
              <a:t>22/09/2025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066F797-3BBC-447A-ACC8-48CE23150EC2}" type="slidenum">
              <a:rPr lang="en-GB" smtClean="0"/>
              <a:t>‹#›</a:t>
            </a:fld>
            <a:endParaRPr lang="en-GB"/>
          </a:p>
        </p:txBody>
      </p:sp>
      <p:cxnSp>
        <p:nvCxnSpPr>
          <p:cNvPr id="11" name="Straight Connector 10"/>
          <p:cNvCxnSpPr/>
          <p:nvPr/>
        </p:nvCxnSpPr>
        <p:spPr>
          <a:xfrm>
            <a:off x="7589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75BE39F-F50D-4B11-8014-BA670381485F}" type="datetimeFigureOut">
              <a:rPr lang="en-GB" smtClean="0"/>
              <a:t>22/09/2025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066F797-3BBC-447A-ACC8-48CE23150EC2}" type="slidenum">
              <a:rPr lang="en-GB" smtClean="0"/>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5BE39F-F50D-4B11-8014-BA670381485F}" type="datetimeFigureOut">
              <a:rPr lang="en-GB" smtClean="0"/>
              <a:t>22/09/2025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066F797-3BBC-447A-ACC8-48CE23150EC2}" type="slidenum">
              <a:rPr lang="en-GB" smtClean="0"/>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4848" cy="1600200"/>
          </a:xfrm>
        </p:spPr>
        <p:txBody>
          <a:bodyPr anchor="b">
            <a:normAutofit/>
          </a:bodyPr>
          <a:lstStyle>
            <a:lvl1pPr algn="l">
              <a:defRPr sz="5400" b="0"/>
            </a:lvl1pPr>
          </a:lstStyle>
          <a:p>
            <a:r>
              <a:rPr lang="en-US"/>
              <a:t>Click to edit Master title style</a:t>
            </a:r>
          </a:p>
        </p:txBody>
      </p:sp>
      <p:sp>
        <p:nvSpPr>
          <p:cNvPr id="3" name="Content Placeholder 2"/>
          <p:cNvSpPr>
            <a:spLocks noGrp="1"/>
          </p:cNvSpPr>
          <p:nvPr>
            <p:ph idx="1"/>
          </p:nvPr>
        </p:nvSpPr>
        <p:spPr>
          <a:xfrm>
            <a:off x="3710866" y="457200"/>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2001"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75BE39F-F50D-4B11-8014-BA670381485F}" type="datetimeFigureOut">
              <a:rPr lang="en-GB" smtClean="0"/>
              <a:t>22/09/2025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066F797-3BBC-447A-ACC8-48CE23150EC2}" type="slidenum">
              <a:rPr lang="en-GB" smtClean="0"/>
              <a:t>‹#›</a:t>
            </a:fld>
            <a:endParaRPr lang="en-GB"/>
          </a:p>
        </p:txBody>
      </p:sp>
      <p:cxnSp>
        <p:nvCxnSpPr>
          <p:cNvPr id="10" name="Straight Connector 9"/>
          <p:cNvCxnSpPr/>
          <p:nvPr/>
        </p:nvCxnSpPr>
        <p:spPr>
          <a:xfrm rot="5400000">
            <a:off x="1677194" y="25146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chor="b">
            <a:normAutofit/>
          </a:bodyPr>
          <a:lstStyle>
            <a:lvl1pPr algn="l">
              <a:defRPr sz="5400" b="0"/>
            </a:lvl1pPr>
          </a:lstStyle>
          <a:p>
            <a:r>
              <a:rPr lang="en-US"/>
              <a:t>Click to edit Master title style</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50392" y="3505200"/>
            <a:ext cx="73914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75BE39F-F50D-4B11-8014-BA670381485F}" type="datetimeFigureOut">
              <a:rPr lang="en-GB" smtClean="0"/>
              <a:t>22/09/2025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066F797-3BBC-447A-ACC8-48CE23150EC2}" type="slidenum">
              <a:rPr lang="en-GB" smtClean="0"/>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4572000"/>
            <a:ext cx="6781800" cy="1600200"/>
          </a:xfrm>
          <a:prstGeom prst="rect">
            <a:avLst/>
          </a:prstGeom>
        </p:spPr>
        <p:txBody>
          <a:bodyPr vert="horz" lIns="91440" tIns="45720" rIns="91440" bIns="45720" rtlCol="0" anchor="b" anchorCtr="0">
            <a:normAutofit/>
          </a:bodyPr>
          <a:lstStyle/>
          <a:p>
            <a:r>
              <a:rPr lang="en-US" dirty="0"/>
              <a:t>Click to edit Master title style</a:t>
            </a:r>
          </a:p>
        </p:txBody>
      </p:sp>
      <p:sp>
        <p:nvSpPr>
          <p:cNvPr id="3" name="Text Placeholder 2"/>
          <p:cNvSpPr>
            <a:spLocks noGrp="1"/>
          </p:cNvSpPr>
          <p:nvPr>
            <p:ph type="body" idx="1"/>
          </p:nvPr>
        </p:nvSpPr>
        <p:spPr>
          <a:xfrm>
            <a:off x="762000" y="685800"/>
            <a:ext cx="7543800" cy="3886200"/>
          </a:xfrm>
          <a:prstGeom prst="rect">
            <a:avLst/>
          </a:prstGeom>
        </p:spPr>
        <p:txBody>
          <a:bodyPr vert="horz" lIns="91440" tIns="45720" rIns="91440" bIns="45720" rtlCol="0" anchor="ctr" anchorCtr="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48400" y="6208776"/>
            <a:ext cx="21336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Twinkl" panose="02000000000000000000" pitchFamily="2" charset="0"/>
              </a:defRPr>
            </a:lvl1pPr>
          </a:lstStyle>
          <a:p>
            <a:fld id="{775BE39F-F50D-4B11-8014-BA670381485F}" type="datetimeFigureOut">
              <a:rPr lang="en-GB" smtClean="0"/>
              <a:pPr/>
              <a:t>22/09/2025</a:t>
            </a:fld>
            <a:endParaRPr lang="en-GB" dirty="0"/>
          </a:p>
        </p:txBody>
      </p:sp>
      <p:sp>
        <p:nvSpPr>
          <p:cNvPr id="5" name="Footer Placeholder 4"/>
          <p:cNvSpPr>
            <a:spLocks noGrp="1"/>
          </p:cNvSpPr>
          <p:nvPr>
            <p:ph type="ftr" sz="quarter" idx="3"/>
          </p:nvPr>
        </p:nvSpPr>
        <p:spPr>
          <a:xfrm>
            <a:off x="761999" y="6208776"/>
            <a:ext cx="4873869" cy="365125"/>
          </a:xfrm>
          <a:prstGeom prst="rect">
            <a:avLst/>
          </a:prstGeom>
        </p:spPr>
        <p:txBody>
          <a:bodyPr vert="horz" lIns="91440" tIns="45720" rIns="91440" bIns="45720" rtlCol="0" anchor="ctr"/>
          <a:lstStyle>
            <a:lvl1pPr algn="l">
              <a:defRPr sz="1200" b="1">
                <a:solidFill>
                  <a:schemeClr val="tx2">
                    <a:lumMod val="90000"/>
                    <a:lumOff val="10000"/>
                  </a:schemeClr>
                </a:solidFill>
                <a:latin typeface="Twinkl" panose="02000000000000000000" pitchFamily="2" charset="0"/>
              </a:defRPr>
            </a:lvl1pPr>
          </a:lstStyle>
          <a:p>
            <a:endParaRPr lang="en-GB" dirty="0"/>
          </a:p>
        </p:txBody>
      </p:sp>
      <p:sp>
        <p:nvSpPr>
          <p:cNvPr id="6" name="Slide Number Placeholder 5"/>
          <p:cNvSpPr>
            <a:spLocks noGrp="1"/>
          </p:cNvSpPr>
          <p:nvPr>
            <p:ph type="sldNum" sz="quarter" idx="4"/>
          </p:nvPr>
        </p:nvSpPr>
        <p:spPr>
          <a:xfrm>
            <a:off x="7620000" y="5687568"/>
            <a:ext cx="762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Twinkl" panose="02000000000000000000" pitchFamily="2" charset="0"/>
              </a:defRPr>
            </a:lvl1pPr>
          </a:lstStyle>
          <a:p>
            <a:fld id="{4066F797-3BBC-447A-ACC8-48CE23150EC2}" type="slidenum">
              <a:rPr lang="en-GB" smtClean="0"/>
              <a:pPr/>
              <a:t>‹#›</a:t>
            </a:fld>
            <a:endParaRPr lang="en-GB" dirty="0"/>
          </a:p>
        </p:txBody>
      </p:sp>
      <p:sp>
        <p:nvSpPr>
          <p:cNvPr id="8" name="Rectangle 7"/>
          <p:cNvSpPr/>
          <p:nvPr/>
        </p:nvSpPr>
        <p:spPr>
          <a:xfrm>
            <a:off x="777240" y="0"/>
            <a:ext cx="7543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winkl" panose="02000000000000000000" pitchFamily="2" charset="0"/>
            </a:endParaRPr>
          </a:p>
        </p:txBody>
      </p:sp>
      <p:sp>
        <p:nvSpPr>
          <p:cNvPr id="9" name="Rectangle 8"/>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winkl" panose="02000000000000000000" pitchFamily="2" charset="0"/>
            </a:endParaRPr>
          </a:p>
        </p:txBody>
      </p:sp>
    </p:spTree>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defTabSz="914400" rtl="0" eaLnBrk="1" latinLnBrk="0" hangingPunct="1">
        <a:spcBef>
          <a:spcPct val="0"/>
        </a:spcBef>
        <a:buNone/>
        <a:defRPr sz="5400" kern="1200">
          <a:solidFill>
            <a:schemeClr val="tx1">
              <a:lumMod val="85000"/>
              <a:lumOff val="15000"/>
            </a:schemeClr>
          </a:solidFill>
          <a:latin typeface="Twinkl" panose="02000000000000000000" pitchFamily="2"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Twinkl" panose="02000000000000000000" pitchFamily="2" charset="0"/>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Twinkl" panose="02000000000000000000" pitchFamily="2" charset="0"/>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Twinkl" panose="02000000000000000000" pitchFamily="2" charset="0"/>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Twinkl" panose="02000000000000000000" pitchFamily="2" charset="0"/>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Twinkl" panose="02000000000000000000" pitchFamily="2" charset="0"/>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UCI2mu7URBc"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ideo" Target="https://www.youtube.com/embed/MP38k4Vwqu4" TargetMode="External"/><Relationship Id="rId5" Type="http://schemas.openxmlformats.org/officeDocument/2006/relationships/image" Target="../media/image18.jpeg"/><Relationship Id="rId4" Type="http://schemas.openxmlformats.org/officeDocument/2006/relationships/hyperlink" Target="https://www.youtube.com/watch?v=MP38k4Vwqu4&amp;t=82s"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UCI2mu7URBc"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3900" y="2743200"/>
            <a:ext cx="7543800" cy="3200400"/>
          </a:xfrm>
        </p:spPr>
        <p:txBody>
          <a:bodyPr/>
          <a:lstStyle/>
          <a:p>
            <a:pPr algn="ctr"/>
            <a:r>
              <a:rPr lang="en-GB" sz="6000" b="1" dirty="0">
                <a:latin typeface="Twinkl" panose="02000000000000000000" pitchFamily="2" charset="0"/>
                <a:cs typeface="Calibri" panose="020F0502020204030204" pitchFamily="34" charset="0"/>
              </a:rPr>
              <a:t>Reading and Phonics in  Reception </a:t>
            </a:r>
            <a:br>
              <a:rPr lang="en-GB" sz="6000" b="1" dirty="0">
                <a:latin typeface="Twinkl" panose="02000000000000000000" pitchFamily="2" charset="0"/>
                <a:cs typeface="Calibri" panose="020F0502020204030204" pitchFamily="34" charset="0"/>
              </a:rPr>
            </a:br>
            <a:r>
              <a:rPr lang="en-GB" sz="6000" b="1" dirty="0">
                <a:latin typeface="Twinkl" panose="02000000000000000000" pitchFamily="2" charset="0"/>
                <a:cs typeface="Calibri" panose="020F0502020204030204" pitchFamily="34" charset="0"/>
              </a:rPr>
              <a:t>2025 – 2026</a:t>
            </a:r>
          </a:p>
        </p:txBody>
      </p:sp>
      <p:pic>
        <p:nvPicPr>
          <p:cNvPr id="2050" name="Picture 2" descr="https://img.cdn.schooljotter2.com/sampled/6574774/161/161/nocr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1317653"/>
            <a:ext cx="1524000" cy="1533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57944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070272" cy="838200"/>
          </a:xfrm>
        </p:spPr>
        <p:txBody>
          <a:bodyPr>
            <a:normAutofit fontScale="90000"/>
          </a:bodyPr>
          <a:lstStyle/>
          <a:p>
            <a:pPr algn="ctr"/>
            <a:r>
              <a:rPr lang="en-GB" b="1" dirty="0">
                <a:latin typeface="Twinkl" panose="02000000000000000000" pitchFamily="2" charset="0"/>
                <a:cs typeface="Calibri" panose="020F0502020204030204" pitchFamily="34" charset="0"/>
              </a:rPr>
              <a:t>Phonics in our School</a:t>
            </a:r>
          </a:p>
        </p:txBody>
      </p:sp>
      <p:sp>
        <p:nvSpPr>
          <p:cNvPr id="4" name="Rectangle 3"/>
          <p:cNvSpPr/>
          <p:nvPr/>
        </p:nvSpPr>
        <p:spPr>
          <a:xfrm>
            <a:off x="152400" y="1295400"/>
            <a:ext cx="8839200" cy="4462760"/>
          </a:xfrm>
          <a:prstGeom prst="rect">
            <a:avLst/>
          </a:prstGeom>
        </p:spPr>
        <p:txBody>
          <a:bodyPr wrap="square" lIns="91440" tIns="45720" rIns="91440" bIns="45720" anchor="t">
            <a:spAutoFit/>
          </a:bodyPr>
          <a:lstStyle/>
          <a:p>
            <a:pPr marL="342900" indent="-342900">
              <a:buFontTx/>
              <a:buChar char="-"/>
            </a:pPr>
            <a:r>
              <a:rPr lang="en-GB" sz="2200" dirty="0">
                <a:latin typeface="Twinkl" panose="02000000000000000000" pitchFamily="2" charset="0"/>
                <a:ea typeface="Calibri"/>
                <a:cs typeface="Calibri"/>
              </a:rPr>
              <a:t>At Christ Church we follow the Government approved Systematic Synthetic Phonics programme online called </a:t>
            </a:r>
            <a:r>
              <a:rPr lang="en-GB" sz="2200" b="1" dirty="0">
                <a:latin typeface="Twinkl" panose="02000000000000000000" pitchFamily="2" charset="0"/>
                <a:ea typeface="Calibri"/>
                <a:cs typeface="Calibri"/>
              </a:rPr>
              <a:t>‘Bug Club’.</a:t>
            </a:r>
            <a:br>
              <a:rPr lang="en-GB" sz="2200" dirty="0">
                <a:latin typeface="Twinkl" panose="02000000000000000000" pitchFamily="2" charset="0"/>
                <a:ea typeface="Calibri"/>
                <a:cs typeface="Calibri"/>
              </a:rPr>
            </a:br>
            <a:endParaRPr lang="en-GB" sz="2200" dirty="0">
              <a:latin typeface="Twinkl" panose="02000000000000000000" pitchFamily="2" charset="0"/>
              <a:cs typeface="Calibri" panose="020F0502020204030204" pitchFamily="34" charset="0"/>
            </a:endParaRPr>
          </a:p>
          <a:p>
            <a:pPr marL="342900" indent="-342900">
              <a:buFontTx/>
              <a:buChar char="-"/>
            </a:pPr>
            <a:r>
              <a:rPr lang="en-GB" sz="2200" dirty="0">
                <a:latin typeface="Twinkl" panose="02000000000000000000" pitchFamily="2" charset="0"/>
                <a:cs typeface="Calibri" panose="020F0502020204030204" pitchFamily="34" charset="0"/>
              </a:rPr>
              <a:t>Phonic lessons are largely based on repetition to enable children to recall information they have learnt previously in Phonics. </a:t>
            </a:r>
          </a:p>
          <a:p>
            <a:pPr marL="342900" indent="-342900">
              <a:buFontTx/>
              <a:buChar char="-"/>
            </a:pPr>
            <a:endParaRPr lang="en-GB" sz="2200" dirty="0">
              <a:latin typeface="Twinkl" panose="02000000000000000000" pitchFamily="2" charset="0"/>
              <a:cs typeface="Calibri" panose="020F0502020204030204" pitchFamily="34" charset="0"/>
            </a:endParaRPr>
          </a:p>
          <a:p>
            <a:pPr marL="342900" indent="-342900">
              <a:buFontTx/>
              <a:buChar char="-"/>
            </a:pPr>
            <a:r>
              <a:rPr lang="en-GB" sz="2200" dirty="0">
                <a:latin typeface="Twinkl" panose="02000000000000000000" pitchFamily="2" charset="0"/>
                <a:cs typeface="Calibri" panose="020F0502020204030204" pitchFamily="34" charset="0"/>
              </a:rPr>
              <a:t>Lessons are fast paced and follow the structure of revisit, teach, practise and apply. </a:t>
            </a:r>
          </a:p>
          <a:p>
            <a:pPr marL="342900" indent="-342900">
              <a:buFontTx/>
              <a:buChar char="-"/>
            </a:pPr>
            <a:endParaRPr lang="en-GB" sz="2200" dirty="0">
              <a:latin typeface="Twinkl" panose="02000000000000000000" pitchFamily="2" charset="0"/>
              <a:cs typeface="Calibri" panose="020F0502020204030204" pitchFamily="34" charset="0"/>
            </a:endParaRPr>
          </a:p>
          <a:p>
            <a:pPr marL="342900" indent="-342900">
              <a:buFontTx/>
              <a:buChar char="-"/>
            </a:pPr>
            <a:r>
              <a:rPr lang="en-GB" sz="2200" dirty="0">
                <a:latin typeface="Twinkl" panose="02000000000000000000" pitchFamily="2" charset="0"/>
                <a:ea typeface="Calibri"/>
                <a:cs typeface="Calibri"/>
              </a:rPr>
              <a:t>There are a number of areas in the classroom for children to apply their phonics learning both independently and with support throughout the day. </a:t>
            </a:r>
          </a:p>
          <a:p>
            <a:endParaRPr lang="en-GB" sz="2000" dirty="0">
              <a:latin typeface="Twinkl" panose="02000000000000000000" pitchFamily="2" charset="0"/>
              <a:cs typeface="Calibri" panose="020F0502020204030204" pitchFamily="34" charset="0"/>
            </a:endParaRPr>
          </a:p>
        </p:txBody>
      </p:sp>
    </p:spTree>
    <p:extLst>
      <p:ext uri="{BB962C8B-B14F-4D97-AF65-F5344CB8AC3E}">
        <p14:creationId xmlns:p14="http://schemas.microsoft.com/office/powerpoint/2010/main" val="9565058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889" y="152400"/>
            <a:ext cx="8070272" cy="1219200"/>
          </a:xfrm>
        </p:spPr>
        <p:txBody>
          <a:bodyPr>
            <a:normAutofit/>
          </a:bodyPr>
          <a:lstStyle/>
          <a:p>
            <a:pPr algn="ctr"/>
            <a:r>
              <a:rPr lang="en-GB" b="1" dirty="0">
                <a:latin typeface="Twinkl" panose="02000000000000000000" pitchFamily="2" charset="0"/>
                <a:cs typeface="Calibri" panose="020F0502020204030204" pitchFamily="34" charset="0"/>
              </a:rPr>
              <a:t>Phonics at Christ Church</a:t>
            </a:r>
          </a:p>
        </p:txBody>
      </p:sp>
      <p:pic>
        <p:nvPicPr>
          <p:cNvPr id="6" name="Picture 5">
            <a:extLst>
              <a:ext uri="{FF2B5EF4-FFF2-40B4-BE49-F238E27FC236}">
                <a16:creationId xmlns:a16="http://schemas.microsoft.com/office/drawing/2014/main" id="{DEA1E277-C884-48EF-8882-09CDE6FF062A}"/>
              </a:ext>
            </a:extLst>
          </p:cNvPr>
          <p:cNvPicPr>
            <a:picLocks noChangeAspect="1"/>
          </p:cNvPicPr>
          <p:nvPr/>
        </p:nvPicPr>
        <p:blipFill rotWithShape="1">
          <a:blip r:embed="rId3">
            <a:clrChange>
              <a:clrFrom>
                <a:srgbClr val="FFFFFF"/>
              </a:clrFrom>
              <a:clrTo>
                <a:srgbClr val="FFFFFF">
                  <a:alpha val="0"/>
                </a:srgbClr>
              </a:clrTo>
            </a:clrChange>
          </a:blip>
          <a:srcRect b="19228"/>
          <a:stretch/>
        </p:blipFill>
        <p:spPr>
          <a:xfrm rot="267173">
            <a:off x="1901147" y="3711240"/>
            <a:ext cx="2152761" cy="1369509"/>
          </a:xfrm>
          <a:prstGeom prst="rect">
            <a:avLst/>
          </a:prstGeom>
        </p:spPr>
      </p:pic>
      <p:sp>
        <p:nvSpPr>
          <p:cNvPr id="3" name="Rectangle 2"/>
          <p:cNvSpPr/>
          <p:nvPr/>
        </p:nvSpPr>
        <p:spPr>
          <a:xfrm>
            <a:off x="362689" y="1614955"/>
            <a:ext cx="8508671" cy="2462213"/>
          </a:xfrm>
          <a:prstGeom prst="rect">
            <a:avLst/>
          </a:prstGeom>
        </p:spPr>
        <p:txBody>
          <a:bodyPr wrap="square">
            <a:spAutoFit/>
          </a:bodyPr>
          <a:lstStyle/>
          <a:p>
            <a:r>
              <a:rPr lang="en-GB" sz="2200" b="1" u="sng" dirty="0">
                <a:latin typeface="Twinkl" panose="02000000000000000000" pitchFamily="2" charset="0"/>
                <a:cs typeface="Calibri" panose="020F0502020204030204" pitchFamily="34" charset="0"/>
              </a:rPr>
              <a:t>Phase 1 </a:t>
            </a:r>
            <a:br>
              <a:rPr lang="en-GB" sz="2200" dirty="0">
                <a:latin typeface="Twinkl" panose="02000000000000000000" pitchFamily="2" charset="0"/>
                <a:cs typeface="Calibri" panose="020F0502020204030204" pitchFamily="34" charset="0"/>
              </a:rPr>
            </a:br>
            <a:r>
              <a:rPr lang="en-GB" sz="2200" dirty="0">
                <a:latin typeface="Twinkl" panose="02000000000000000000" pitchFamily="2" charset="0"/>
                <a:cs typeface="Calibri" panose="020F0502020204030204" pitchFamily="34" charset="0"/>
              </a:rPr>
              <a:t>- Children are taught about:</a:t>
            </a:r>
            <a:br>
              <a:rPr lang="en-GB" sz="2200" dirty="0">
                <a:latin typeface="Twinkl" panose="02000000000000000000" pitchFamily="2" charset="0"/>
                <a:cs typeface="Calibri" panose="020F0502020204030204" pitchFamily="34" charset="0"/>
              </a:rPr>
            </a:br>
            <a:r>
              <a:rPr lang="en-GB" sz="2200" dirty="0">
                <a:latin typeface="Twinkl" panose="02000000000000000000" pitchFamily="2" charset="0"/>
                <a:cs typeface="Calibri" panose="020F0502020204030204" pitchFamily="34" charset="0"/>
              </a:rPr>
              <a:t>Environmental sounds, instrumental sounds, body percussion (e.g. clapping and stamping), rhythm and rhyme, alliteration, voice sounds and oral blending and segmenting (e.g. hearing that d-o-g makes ‘dog’).</a:t>
            </a:r>
          </a:p>
          <a:p>
            <a:endParaRPr lang="en-GB" sz="2200" dirty="0">
              <a:latin typeface="Twinkl" panose="02000000000000000000" pitchFamily="2" charset="0"/>
              <a:cs typeface="Calibri" panose="020F0502020204030204" pitchFamily="34" charset="0"/>
            </a:endParaRPr>
          </a:p>
        </p:txBody>
      </p:sp>
      <p:pic>
        <p:nvPicPr>
          <p:cNvPr id="5" name="Picture 4">
            <a:extLst>
              <a:ext uri="{FF2B5EF4-FFF2-40B4-BE49-F238E27FC236}">
                <a16:creationId xmlns:a16="http://schemas.microsoft.com/office/drawing/2014/main" id="{696C4C85-7BF6-4718-8DED-86E9A7CA18A1}"/>
              </a:ext>
            </a:extLst>
          </p:cNvPr>
          <p:cNvPicPr>
            <a:picLocks noChangeAspect="1"/>
          </p:cNvPicPr>
          <p:nvPr/>
        </p:nvPicPr>
        <p:blipFill>
          <a:blip r:embed="rId4">
            <a:clrChange>
              <a:clrFrom>
                <a:srgbClr val="FEFEFE"/>
              </a:clrFrom>
              <a:clrTo>
                <a:srgbClr val="FEFEFE">
                  <a:alpha val="0"/>
                </a:srgbClr>
              </a:clrTo>
            </a:clrChange>
          </a:blip>
          <a:stretch>
            <a:fillRect/>
          </a:stretch>
        </p:blipFill>
        <p:spPr>
          <a:xfrm>
            <a:off x="692137" y="4572000"/>
            <a:ext cx="1502965" cy="1685617"/>
          </a:xfrm>
          <a:prstGeom prst="rect">
            <a:avLst/>
          </a:prstGeom>
        </p:spPr>
      </p:pic>
      <p:pic>
        <p:nvPicPr>
          <p:cNvPr id="7" name="Picture 6">
            <a:extLst>
              <a:ext uri="{FF2B5EF4-FFF2-40B4-BE49-F238E27FC236}">
                <a16:creationId xmlns:a16="http://schemas.microsoft.com/office/drawing/2014/main" id="{5B037EDD-9220-452D-B971-5DC30B89073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176752" y="3328626"/>
            <a:ext cx="1720008" cy="1724747"/>
          </a:xfrm>
          <a:prstGeom prst="rect">
            <a:avLst/>
          </a:prstGeom>
        </p:spPr>
      </p:pic>
      <p:pic>
        <p:nvPicPr>
          <p:cNvPr id="8" name="Picture 7">
            <a:extLst>
              <a:ext uri="{FF2B5EF4-FFF2-40B4-BE49-F238E27FC236}">
                <a16:creationId xmlns:a16="http://schemas.microsoft.com/office/drawing/2014/main" id="{33038B75-DEA8-4A80-A09E-B2A75B14CDAE}"/>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4134304" y="5243045"/>
            <a:ext cx="3736891" cy="959077"/>
          </a:xfrm>
          <a:prstGeom prst="rect">
            <a:avLst/>
          </a:prstGeom>
        </p:spPr>
      </p:pic>
      <p:pic>
        <p:nvPicPr>
          <p:cNvPr id="9" name="Picture 8">
            <a:extLst>
              <a:ext uri="{FF2B5EF4-FFF2-40B4-BE49-F238E27FC236}">
                <a16:creationId xmlns:a16="http://schemas.microsoft.com/office/drawing/2014/main" id="{7F3AB51A-9128-4566-B5E8-CB09C866A4E3}"/>
              </a:ext>
            </a:extLst>
          </p:cNvPr>
          <p:cNvPicPr>
            <a:picLocks noChangeAspect="1"/>
          </p:cNvPicPr>
          <p:nvPr/>
        </p:nvPicPr>
        <p:blipFill>
          <a:blip r:embed="rId7">
            <a:clrChange>
              <a:clrFrom>
                <a:srgbClr val="FEFEFE"/>
              </a:clrFrom>
              <a:clrTo>
                <a:srgbClr val="FEFEFE">
                  <a:alpha val="0"/>
                </a:srgbClr>
              </a:clrTo>
            </a:clrChange>
          </a:blip>
          <a:stretch>
            <a:fillRect/>
          </a:stretch>
        </p:blipFill>
        <p:spPr>
          <a:xfrm>
            <a:off x="4639551" y="3415106"/>
            <a:ext cx="2031953" cy="1802539"/>
          </a:xfrm>
          <a:prstGeom prst="rect">
            <a:avLst/>
          </a:prstGeom>
        </p:spPr>
      </p:pic>
    </p:spTree>
    <p:extLst>
      <p:ext uri="{BB962C8B-B14F-4D97-AF65-F5344CB8AC3E}">
        <p14:creationId xmlns:p14="http://schemas.microsoft.com/office/powerpoint/2010/main" val="16602529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041" y="21771"/>
            <a:ext cx="8070272" cy="1219200"/>
          </a:xfrm>
        </p:spPr>
        <p:txBody>
          <a:bodyPr>
            <a:normAutofit/>
          </a:bodyPr>
          <a:lstStyle/>
          <a:p>
            <a:pPr algn="ctr"/>
            <a:r>
              <a:rPr lang="en-GB" b="1" dirty="0">
                <a:latin typeface="Twinkl" panose="02000000000000000000" pitchFamily="2" charset="0"/>
                <a:cs typeface="Calibri" panose="020F0502020204030204" pitchFamily="34" charset="0"/>
              </a:rPr>
              <a:t>Phonics at Christ Church</a:t>
            </a:r>
          </a:p>
        </p:txBody>
      </p:sp>
      <p:sp>
        <p:nvSpPr>
          <p:cNvPr id="5" name="Rectangle 4">
            <a:extLst>
              <a:ext uri="{FF2B5EF4-FFF2-40B4-BE49-F238E27FC236}">
                <a16:creationId xmlns:a16="http://schemas.microsoft.com/office/drawing/2014/main" id="{A6C19C94-0D6A-46AD-B00E-B8199808C242}"/>
              </a:ext>
            </a:extLst>
          </p:cNvPr>
          <p:cNvSpPr/>
          <p:nvPr/>
        </p:nvSpPr>
        <p:spPr>
          <a:xfrm>
            <a:off x="0" y="990600"/>
            <a:ext cx="9220200" cy="1785104"/>
          </a:xfrm>
          <a:prstGeom prst="rect">
            <a:avLst/>
          </a:prstGeom>
        </p:spPr>
        <p:txBody>
          <a:bodyPr wrap="square">
            <a:spAutoFit/>
          </a:bodyPr>
          <a:lstStyle/>
          <a:p>
            <a:r>
              <a:rPr lang="en-GB" sz="2200" b="1" u="sng" dirty="0">
                <a:latin typeface="Twinkl" panose="02000000000000000000" pitchFamily="2" charset="0"/>
                <a:cs typeface="Calibri" panose="020F0502020204030204" pitchFamily="34" charset="0"/>
              </a:rPr>
              <a:t>Phase 2</a:t>
            </a:r>
            <a:br>
              <a:rPr lang="en-GB" sz="2200" dirty="0">
                <a:latin typeface="Twinkl" panose="02000000000000000000" pitchFamily="2" charset="0"/>
                <a:cs typeface="Calibri" panose="020F0502020204030204" pitchFamily="34" charset="0"/>
              </a:rPr>
            </a:br>
            <a:r>
              <a:rPr lang="en-GB" sz="2200" dirty="0">
                <a:latin typeface="Twinkl" panose="02000000000000000000" pitchFamily="2" charset="0"/>
                <a:cs typeface="Calibri" panose="020F0502020204030204" pitchFamily="34" charset="0"/>
              </a:rPr>
              <a:t>- Children begin to learn the sounds that letters make (phonemes). </a:t>
            </a:r>
          </a:p>
          <a:p>
            <a:r>
              <a:rPr lang="en-GB" sz="2200" dirty="0">
                <a:latin typeface="Twinkl" panose="02000000000000000000" pitchFamily="2" charset="0"/>
                <a:cs typeface="Calibri" panose="020F0502020204030204" pitchFamily="34" charset="0"/>
              </a:rPr>
              <a:t>- There are 44 sounds in all. Some are made with two letters, but</a:t>
            </a:r>
            <a:r>
              <a:rPr lang="en-GB" sz="2200" b="1" dirty="0">
                <a:latin typeface="Twinkl" panose="02000000000000000000" pitchFamily="2" charset="0"/>
                <a:cs typeface="Calibri" panose="020F0502020204030204" pitchFamily="34" charset="0"/>
              </a:rPr>
              <a:t> </a:t>
            </a:r>
            <a:r>
              <a:rPr lang="en-GB" sz="2200" dirty="0">
                <a:latin typeface="Twinkl" panose="02000000000000000000" pitchFamily="2" charset="0"/>
                <a:cs typeface="Calibri" panose="020F0502020204030204" pitchFamily="34" charset="0"/>
              </a:rPr>
              <a:t>in Phase 2, children focus on learning the 19 most common single letter sounds</a:t>
            </a:r>
            <a:r>
              <a:rPr lang="en-GB" sz="2200" dirty="0">
                <a:latin typeface="Twinkl" panose="02000000000000000000" pitchFamily="2" charset="0"/>
              </a:rPr>
              <a:t>.</a:t>
            </a:r>
          </a:p>
        </p:txBody>
      </p:sp>
      <p:pic>
        <p:nvPicPr>
          <p:cNvPr id="6" name="Picture 5">
            <a:extLst>
              <a:ext uri="{FF2B5EF4-FFF2-40B4-BE49-F238E27FC236}">
                <a16:creationId xmlns:a16="http://schemas.microsoft.com/office/drawing/2014/main" id="{BFEF1057-A02A-44A1-A003-F794743C5931}"/>
              </a:ext>
            </a:extLst>
          </p:cNvPr>
          <p:cNvPicPr>
            <a:picLocks noChangeAspect="1"/>
          </p:cNvPicPr>
          <p:nvPr/>
        </p:nvPicPr>
        <p:blipFill>
          <a:blip r:embed="rId3"/>
          <a:stretch>
            <a:fillRect/>
          </a:stretch>
        </p:blipFill>
        <p:spPr>
          <a:xfrm>
            <a:off x="1695450" y="2753219"/>
            <a:ext cx="5753100" cy="4083010"/>
          </a:xfrm>
          <a:prstGeom prst="rect">
            <a:avLst/>
          </a:prstGeom>
        </p:spPr>
      </p:pic>
    </p:spTree>
    <p:extLst>
      <p:ext uri="{BB962C8B-B14F-4D97-AF65-F5344CB8AC3E}">
        <p14:creationId xmlns:p14="http://schemas.microsoft.com/office/powerpoint/2010/main" val="41472595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041" y="21771"/>
            <a:ext cx="8070272" cy="1219200"/>
          </a:xfrm>
        </p:spPr>
        <p:txBody>
          <a:bodyPr>
            <a:normAutofit/>
          </a:bodyPr>
          <a:lstStyle/>
          <a:p>
            <a:pPr algn="ctr"/>
            <a:r>
              <a:rPr lang="en-GB" b="1" dirty="0">
                <a:latin typeface="Twinkl" panose="02000000000000000000" pitchFamily="2" charset="0"/>
                <a:cs typeface="Calibri" panose="020F0502020204030204" pitchFamily="34" charset="0"/>
              </a:rPr>
              <a:t>Phonics at Christ Church</a:t>
            </a:r>
          </a:p>
        </p:txBody>
      </p:sp>
      <p:sp>
        <p:nvSpPr>
          <p:cNvPr id="4" name="Rectangle 3">
            <a:extLst>
              <a:ext uri="{FF2B5EF4-FFF2-40B4-BE49-F238E27FC236}">
                <a16:creationId xmlns:a16="http://schemas.microsoft.com/office/drawing/2014/main" id="{B44D5EA0-BF80-4A84-902F-438A4C871127}"/>
              </a:ext>
            </a:extLst>
          </p:cNvPr>
          <p:cNvSpPr/>
          <p:nvPr/>
        </p:nvSpPr>
        <p:spPr>
          <a:xfrm>
            <a:off x="317663" y="1066800"/>
            <a:ext cx="8508671" cy="2246769"/>
          </a:xfrm>
          <a:prstGeom prst="rect">
            <a:avLst/>
          </a:prstGeom>
        </p:spPr>
        <p:txBody>
          <a:bodyPr wrap="square">
            <a:spAutoFit/>
          </a:bodyPr>
          <a:lstStyle/>
          <a:p>
            <a:r>
              <a:rPr lang="en-GB" sz="2000" b="1" u="sng" dirty="0">
                <a:solidFill>
                  <a:srgbClr val="333333"/>
                </a:solidFill>
                <a:latin typeface="Twinkl" panose="02000000000000000000" pitchFamily="2" charset="0"/>
                <a:cs typeface="Calibri" panose="020F0502020204030204" pitchFamily="34" charset="0"/>
              </a:rPr>
              <a:t>Phase 3 </a:t>
            </a:r>
            <a:br>
              <a:rPr lang="en-GB" sz="2000" dirty="0">
                <a:solidFill>
                  <a:srgbClr val="333333"/>
                </a:solidFill>
                <a:latin typeface="Twinkl" panose="02000000000000000000" pitchFamily="2" charset="0"/>
                <a:cs typeface="Calibri" panose="020F0502020204030204" pitchFamily="34" charset="0"/>
              </a:rPr>
            </a:br>
            <a:r>
              <a:rPr lang="en-GB" sz="2000" dirty="0">
                <a:latin typeface="Twinkl" panose="02000000000000000000" pitchFamily="2" charset="0"/>
                <a:cs typeface="Calibri" panose="020F0502020204030204" pitchFamily="34" charset="0"/>
              </a:rPr>
              <a:t>- Phase 3 begins by introducing children to the remaining, more difficult and/or less commonly used individual letter phonemes. They are then introduced to the most common digraphs that make up vowel sounds alongside key common sounds</a:t>
            </a:r>
            <a:br>
              <a:rPr lang="en-GB" sz="2000" dirty="0">
                <a:latin typeface="Twinkl" panose="02000000000000000000" pitchFamily="2" charset="0"/>
                <a:cs typeface="Calibri" panose="020F0502020204030204" pitchFamily="34" charset="0"/>
              </a:rPr>
            </a:br>
            <a:r>
              <a:rPr lang="en-GB" sz="2000" dirty="0">
                <a:latin typeface="Twinkl" panose="02000000000000000000" pitchFamily="2" charset="0"/>
                <a:cs typeface="Calibri" panose="020F0502020204030204" pitchFamily="34" charset="0"/>
              </a:rPr>
              <a:t>- Alongside this, children are taught to recognise more tricky words, including ‘me,’ ‘was,’ ‘my,’ ‘you’ and ‘they’</a:t>
            </a:r>
          </a:p>
        </p:txBody>
      </p:sp>
      <p:pic>
        <p:nvPicPr>
          <p:cNvPr id="3" name="Picture 2">
            <a:extLst>
              <a:ext uri="{FF2B5EF4-FFF2-40B4-BE49-F238E27FC236}">
                <a16:creationId xmlns:a16="http://schemas.microsoft.com/office/drawing/2014/main" id="{A97CAE09-9E07-4DA4-A07E-F5B665E581F2}"/>
              </a:ext>
            </a:extLst>
          </p:cNvPr>
          <p:cNvPicPr>
            <a:picLocks noChangeAspect="1"/>
          </p:cNvPicPr>
          <p:nvPr/>
        </p:nvPicPr>
        <p:blipFill>
          <a:blip r:embed="rId3"/>
          <a:stretch>
            <a:fillRect/>
          </a:stretch>
        </p:blipFill>
        <p:spPr>
          <a:xfrm>
            <a:off x="2172814" y="3402106"/>
            <a:ext cx="4798372" cy="3407229"/>
          </a:xfrm>
          <a:prstGeom prst="rect">
            <a:avLst/>
          </a:prstGeom>
        </p:spPr>
      </p:pic>
    </p:spTree>
    <p:extLst>
      <p:ext uri="{BB962C8B-B14F-4D97-AF65-F5344CB8AC3E}">
        <p14:creationId xmlns:p14="http://schemas.microsoft.com/office/powerpoint/2010/main" val="12813902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6580" y="470646"/>
            <a:ext cx="7710838" cy="838200"/>
          </a:xfrm>
        </p:spPr>
        <p:txBody>
          <a:bodyPr>
            <a:normAutofit fontScale="90000"/>
          </a:bodyPr>
          <a:lstStyle/>
          <a:p>
            <a:pPr algn="ctr"/>
            <a:r>
              <a:rPr lang="en-GB" b="1" dirty="0">
                <a:latin typeface="Twinkl" panose="02000000000000000000" pitchFamily="2" charset="0"/>
                <a:cs typeface="Calibri" panose="020F0502020204030204" pitchFamily="34" charset="0"/>
              </a:rPr>
              <a:t>Pronunciation of Phonemes</a:t>
            </a:r>
          </a:p>
        </p:txBody>
      </p:sp>
      <p:sp>
        <p:nvSpPr>
          <p:cNvPr id="3" name="Content Placeholder 2"/>
          <p:cNvSpPr>
            <a:spLocks noGrp="1"/>
          </p:cNvSpPr>
          <p:nvPr>
            <p:ph idx="1"/>
          </p:nvPr>
        </p:nvSpPr>
        <p:spPr>
          <a:xfrm>
            <a:off x="270164" y="1295399"/>
            <a:ext cx="8873836" cy="2133601"/>
          </a:xfrm>
        </p:spPr>
        <p:txBody>
          <a:bodyPr>
            <a:noAutofit/>
          </a:bodyPr>
          <a:lstStyle/>
          <a:p>
            <a:pPr marL="0" indent="0">
              <a:buNone/>
            </a:pPr>
            <a:r>
              <a:rPr lang="en-GB" sz="2700" dirty="0">
                <a:solidFill>
                  <a:schemeClr val="tx1"/>
                </a:solidFill>
                <a:latin typeface="Twinkl" panose="02000000000000000000" pitchFamily="2" charset="0"/>
                <a:cs typeface="Calibri Light" panose="020F0302020204030204" pitchFamily="34" charset="0"/>
              </a:rPr>
              <a:t>- Phonemes should be taught using a pure sound. </a:t>
            </a:r>
          </a:p>
          <a:p>
            <a:pPr>
              <a:buFontTx/>
              <a:buChar char="-"/>
            </a:pPr>
            <a:r>
              <a:rPr lang="en-GB" sz="2700" dirty="0">
                <a:solidFill>
                  <a:schemeClr val="tx1"/>
                </a:solidFill>
                <a:latin typeface="Twinkl" panose="02000000000000000000" pitchFamily="2" charset="0"/>
                <a:cs typeface="Calibri Light" panose="020F0302020204030204" pitchFamily="34" charset="0"/>
              </a:rPr>
              <a:t>Phonemes should not have the “uh” added on to the end of the phoneme. </a:t>
            </a:r>
          </a:p>
          <a:p>
            <a:pPr>
              <a:buFontTx/>
              <a:buChar char="-"/>
            </a:pPr>
            <a:r>
              <a:rPr lang="en-GB" sz="2800" dirty="0">
                <a:hlinkClick r:id="rId3"/>
              </a:rPr>
              <a:t>Phonics: How to pronounce pure sounds | Oxford Owl</a:t>
            </a:r>
            <a:endParaRPr lang="en-GB" sz="2700" dirty="0">
              <a:solidFill>
                <a:schemeClr val="tx1"/>
              </a:solidFill>
              <a:latin typeface="Twinkl" panose="02000000000000000000" pitchFamily="2" charset="0"/>
              <a:cs typeface="Calibri Light" panose="020F0302020204030204" pitchFamily="34" charset="0"/>
            </a:endParaRPr>
          </a:p>
        </p:txBody>
      </p:sp>
      <p:pic>
        <p:nvPicPr>
          <p:cNvPr id="7" name="Picture 6">
            <a:extLst>
              <a:ext uri="{FF2B5EF4-FFF2-40B4-BE49-F238E27FC236}">
                <a16:creationId xmlns:a16="http://schemas.microsoft.com/office/drawing/2014/main" id="{DA93F9C5-1C45-441A-8D33-5BC1EDC8EA93}"/>
              </a:ext>
            </a:extLst>
          </p:cNvPr>
          <p:cNvPicPr>
            <a:picLocks noChangeAspect="1"/>
          </p:cNvPicPr>
          <p:nvPr/>
        </p:nvPicPr>
        <p:blipFill>
          <a:blip r:embed="rId4"/>
          <a:stretch>
            <a:fillRect/>
          </a:stretch>
        </p:blipFill>
        <p:spPr>
          <a:xfrm>
            <a:off x="1659082" y="3429000"/>
            <a:ext cx="6096000" cy="3061742"/>
          </a:xfrm>
          <a:prstGeom prst="rect">
            <a:avLst/>
          </a:prstGeom>
        </p:spPr>
      </p:pic>
    </p:spTree>
    <p:extLst>
      <p:ext uri="{BB962C8B-B14F-4D97-AF65-F5344CB8AC3E}">
        <p14:creationId xmlns:p14="http://schemas.microsoft.com/office/powerpoint/2010/main" val="237720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041" y="21771"/>
            <a:ext cx="8070272" cy="1219200"/>
          </a:xfrm>
        </p:spPr>
        <p:txBody>
          <a:bodyPr>
            <a:normAutofit/>
          </a:bodyPr>
          <a:lstStyle/>
          <a:p>
            <a:pPr algn="ctr"/>
            <a:r>
              <a:rPr lang="en-GB" b="1" dirty="0">
                <a:latin typeface="Twinkl" panose="02000000000000000000" pitchFamily="2" charset="0"/>
                <a:cs typeface="Calibri" panose="020F0502020204030204" pitchFamily="34" charset="0"/>
              </a:rPr>
              <a:t>Phonics at Christ Church</a:t>
            </a:r>
          </a:p>
        </p:txBody>
      </p:sp>
      <p:sp>
        <p:nvSpPr>
          <p:cNvPr id="6" name="Rectangle 5">
            <a:extLst>
              <a:ext uri="{FF2B5EF4-FFF2-40B4-BE49-F238E27FC236}">
                <a16:creationId xmlns:a16="http://schemas.microsoft.com/office/drawing/2014/main" id="{5BCB6C34-B791-4920-A489-CB74C583699A}"/>
              </a:ext>
            </a:extLst>
          </p:cNvPr>
          <p:cNvSpPr/>
          <p:nvPr/>
        </p:nvSpPr>
        <p:spPr>
          <a:xfrm>
            <a:off x="682170" y="1246051"/>
            <a:ext cx="8436430" cy="3139321"/>
          </a:xfrm>
          <a:prstGeom prst="rect">
            <a:avLst/>
          </a:prstGeom>
        </p:spPr>
        <p:txBody>
          <a:bodyPr wrap="square">
            <a:spAutoFit/>
          </a:bodyPr>
          <a:lstStyle/>
          <a:p>
            <a:r>
              <a:rPr lang="en-GB" sz="2000" b="1" u="sng" dirty="0">
                <a:latin typeface="Twinkl" panose="02000000000000000000" pitchFamily="2" charset="0"/>
                <a:cs typeface="Calibri" panose="020F0502020204030204" pitchFamily="34" charset="0"/>
              </a:rPr>
              <a:t>Phase 4</a:t>
            </a:r>
            <a:br>
              <a:rPr lang="en-GB" sz="2000" dirty="0">
                <a:latin typeface="Twinkl" panose="02000000000000000000" pitchFamily="2" charset="0"/>
                <a:cs typeface="Calibri" panose="020F0502020204030204" pitchFamily="34" charset="0"/>
              </a:rPr>
            </a:br>
            <a:r>
              <a:rPr lang="en-GB" sz="2000" dirty="0">
                <a:latin typeface="Twinkl" panose="02000000000000000000" pitchFamily="2" charset="0"/>
                <a:cs typeface="Calibri" panose="020F0502020204030204" pitchFamily="34" charset="0"/>
              </a:rPr>
              <a:t>- At this point children should be confident in the phoneme/grapheme correspondences that have already been taught.</a:t>
            </a:r>
          </a:p>
          <a:p>
            <a:r>
              <a:rPr lang="en-GB" sz="2000" dirty="0">
                <a:latin typeface="Twinkl" panose="02000000000000000000" pitchFamily="2" charset="0"/>
                <a:cs typeface="Calibri" panose="020F0502020204030204" pitchFamily="34" charset="0"/>
              </a:rPr>
              <a:t>- In Phase 4 children will, among other things:</a:t>
            </a:r>
            <a:br>
              <a:rPr lang="en-GB" sz="2000" dirty="0">
                <a:latin typeface="Twinkl" panose="02000000000000000000" pitchFamily="2" charset="0"/>
                <a:cs typeface="Calibri" panose="020F0502020204030204" pitchFamily="34" charset="0"/>
              </a:rPr>
            </a:br>
            <a:r>
              <a:rPr lang="en-GB" sz="2000" dirty="0">
                <a:latin typeface="Twinkl" panose="02000000000000000000" pitchFamily="2" charset="0"/>
                <a:cs typeface="Calibri" panose="020F0502020204030204" pitchFamily="34" charset="0"/>
              </a:rPr>
              <a:t>Practise reading and spelling CVCC words (‘bump', 'nest', ‘belt,’ ‘milk’, etc.)</a:t>
            </a:r>
          </a:p>
          <a:p>
            <a:r>
              <a:rPr lang="en-GB" sz="2000" dirty="0">
                <a:latin typeface="Twinkl" panose="02000000000000000000" pitchFamily="2" charset="0"/>
                <a:cs typeface="Calibri" panose="020F0502020204030204" pitchFamily="34" charset="0"/>
              </a:rPr>
              <a:t>Practise reading and spelling high frequency words</a:t>
            </a:r>
          </a:p>
          <a:p>
            <a:r>
              <a:rPr lang="en-GB" sz="2000" dirty="0">
                <a:latin typeface="Twinkl" panose="02000000000000000000" pitchFamily="2" charset="0"/>
                <a:cs typeface="Calibri" panose="020F0502020204030204" pitchFamily="34" charset="0"/>
              </a:rPr>
              <a:t>Practise reading and writing sentences</a:t>
            </a:r>
          </a:p>
          <a:p>
            <a:r>
              <a:rPr lang="en-GB" sz="2000" dirty="0">
                <a:latin typeface="Twinkl" panose="02000000000000000000" pitchFamily="2" charset="0"/>
                <a:cs typeface="Calibri" panose="020F0502020204030204" pitchFamily="34" charset="0"/>
              </a:rPr>
              <a:t>Learn more tricky words, including ‘have,’ ‘like,’ ‘some,’ ‘little’</a:t>
            </a:r>
          </a:p>
          <a:p>
            <a:endParaRPr lang="en-GB" dirty="0">
              <a:latin typeface="Twinkl" panose="02000000000000000000" pitchFamily="2" charset="0"/>
              <a:cs typeface="Calibri" panose="020F0502020204030204" pitchFamily="34" charset="0"/>
            </a:endParaRPr>
          </a:p>
        </p:txBody>
      </p:sp>
    </p:spTree>
    <p:extLst>
      <p:ext uri="{BB962C8B-B14F-4D97-AF65-F5344CB8AC3E}">
        <p14:creationId xmlns:p14="http://schemas.microsoft.com/office/powerpoint/2010/main" val="26332255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041" y="21771"/>
            <a:ext cx="8070272" cy="1219200"/>
          </a:xfrm>
        </p:spPr>
        <p:txBody>
          <a:bodyPr>
            <a:normAutofit/>
          </a:bodyPr>
          <a:lstStyle/>
          <a:p>
            <a:pPr algn="ctr"/>
            <a:r>
              <a:rPr lang="en-GB" b="1" dirty="0">
                <a:latin typeface="Twinkl" panose="02000000000000000000" pitchFamily="2" charset="0"/>
                <a:cs typeface="Calibri" panose="020F0502020204030204" pitchFamily="34" charset="0"/>
              </a:rPr>
              <a:t>Phonics at Christ Church</a:t>
            </a:r>
          </a:p>
        </p:txBody>
      </p:sp>
      <p:pic>
        <p:nvPicPr>
          <p:cNvPr id="3" name="Picture 2">
            <a:extLst>
              <a:ext uri="{FF2B5EF4-FFF2-40B4-BE49-F238E27FC236}">
                <a16:creationId xmlns:a16="http://schemas.microsoft.com/office/drawing/2014/main" id="{A95E8496-A357-443F-B79E-50CDF0DFA04D}"/>
              </a:ext>
            </a:extLst>
          </p:cNvPr>
          <p:cNvPicPr>
            <a:picLocks noChangeAspect="1"/>
          </p:cNvPicPr>
          <p:nvPr/>
        </p:nvPicPr>
        <p:blipFill>
          <a:blip r:embed="rId5"/>
          <a:stretch>
            <a:fillRect/>
          </a:stretch>
        </p:blipFill>
        <p:spPr>
          <a:xfrm>
            <a:off x="2933700" y="1143000"/>
            <a:ext cx="3276600" cy="2023970"/>
          </a:xfrm>
          <a:prstGeom prst="rect">
            <a:avLst/>
          </a:prstGeom>
        </p:spPr>
      </p:pic>
      <p:pic>
        <p:nvPicPr>
          <p:cNvPr id="4" name="s video">
            <a:hlinkClick r:id="" action="ppaction://media"/>
            <a:extLst>
              <a:ext uri="{FF2B5EF4-FFF2-40B4-BE49-F238E27FC236}">
                <a16:creationId xmlns:a16="http://schemas.microsoft.com/office/drawing/2014/main" id="{455F7F56-46F3-41DA-9C14-5DFA7F50F62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409700" y="3311298"/>
            <a:ext cx="6324600" cy="3557588"/>
          </a:xfrm>
          <a:prstGeom prst="rect">
            <a:avLst/>
          </a:prstGeom>
        </p:spPr>
      </p:pic>
    </p:spTree>
    <p:extLst>
      <p:ext uri="{BB962C8B-B14F-4D97-AF65-F5344CB8AC3E}">
        <p14:creationId xmlns:p14="http://schemas.microsoft.com/office/powerpoint/2010/main" val="2296743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1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041" y="21771"/>
            <a:ext cx="8070272" cy="1219200"/>
          </a:xfrm>
        </p:spPr>
        <p:txBody>
          <a:bodyPr>
            <a:normAutofit/>
          </a:bodyPr>
          <a:lstStyle/>
          <a:p>
            <a:pPr algn="ctr"/>
            <a:r>
              <a:rPr lang="en-GB" b="1" dirty="0">
                <a:latin typeface="Twinkl" panose="02000000000000000000" pitchFamily="2" charset="0"/>
                <a:cs typeface="Calibri" panose="020F0502020204030204" pitchFamily="34" charset="0"/>
              </a:rPr>
              <a:t>Phonics at Christ Church</a:t>
            </a:r>
          </a:p>
        </p:txBody>
      </p:sp>
      <p:pic>
        <p:nvPicPr>
          <p:cNvPr id="7" name="Picture 6">
            <a:extLst>
              <a:ext uri="{FF2B5EF4-FFF2-40B4-BE49-F238E27FC236}">
                <a16:creationId xmlns:a16="http://schemas.microsoft.com/office/drawing/2014/main" id="{5233DE3E-88B8-4AC6-8AE6-C83948FC8233}"/>
              </a:ext>
            </a:extLst>
          </p:cNvPr>
          <p:cNvPicPr>
            <a:picLocks noChangeAspect="1"/>
          </p:cNvPicPr>
          <p:nvPr/>
        </p:nvPicPr>
        <p:blipFill>
          <a:blip r:embed="rId3"/>
          <a:stretch>
            <a:fillRect/>
          </a:stretch>
        </p:blipFill>
        <p:spPr>
          <a:xfrm>
            <a:off x="990600" y="1430657"/>
            <a:ext cx="3230002" cy="2419447"/>
          </a:xfrm>
          <a:prstGeom prst="rect">
            <a:avLst/>
          </a:prstGeom>
        </p:spPr>
      </p:pic>
      <p:pic>
        <p:nvPicPr>
          <p:cNvPr id="8" name="Picture 7">
            <a:extLst>
              <a:ext uri="{FF2B5EF4-FFF2-40B4-BE49-F238E27FC236}">
                <a16:creationId xmlns:a16="http://schemas.microsoft.com/office/drawing/2014/main" id="{9B835F80-4D4A-4918-9B61-A1E100442A11}"/>
              </a:ext>
            </a:extLst>
          </p:cNvPr>
          <p:cNvPicPr>
            <a:picLocks noChangeAspect="1"/>
          </p:cNvPicPr>
          <p:nvPr/>
        </p:nvPicPr>
        <p:blipFill>
          <a:blip r:embed="rId4"/>
          <a:stretch>
            <a:fillRect/>
          </a:stretch>
        </p:blipFill>
        <p:spPr>
          <a:xfrm>
            <a:off x="5343504" y="1595873"/>
            <a:ext cx="2743200" cy="2478505"/>
          </a:xfrm>
          <a:prstGeom prst="rect">
            <a:avLst/>
          </a:prstGeom>
        </p:spPr>
      </p:pic>
      <p:pic>
        <p:nvPicPr>
          <p:cNvPr id="9" name="Picture 8">
            <a:extLst>
              <a:ext uri="{FF2B5EF4-FFF2-40B4-BE49-F238E27FC236}">
                <a16:creationId xmlns:a16="http://schemas.microsoft.com/office/drawing/2014/main" id="{21478D0B-4831-427C-86E9-ACE0BFC9D40D}"/>
              </a:ext>
            </a:extLst>
          </p:cNvPr>
          <p:cNvPicPr>
            <a:picLocks noChangeAspect="1"/>
          </p:cNvPicPr>
          <p:nvPr/>
        </p:nvPicPr>
        <p:blipFill>
          <a:blip r:embed="rId5"/>
          <a:stretch>
            <a:fillRect/>
          </a:stretch>
        </p:blipFill>
        <p:spPr>
          <a:xfrm>
            <a:off x="2767460" y="4169446"/>
            <a:ext cx="3289434" cy="2515214"/>
          </a:xfrm>
          <a:prstGeom prst="rect">
            <a:avLst/>
          </a:prstGeom>
        </p:spPr>
      </p:pic>
      <p:sp>
        <p:nvSpPr>
          <p:cNvPr id="10" name="TextBox 9">
            <a:extLst>
              <a:ext uri="{FF2B5EF4-FFF2-40B4-BE49-F238E27FC236}">
                <a16:creationId xmlns:a16="http://schemas.microsoft.com/office/drawing/2014/main" id="{56F12BA0-5C17-47BA-B66A-1582E545986B}"/>
              </a:ext>
            </a:extLst>
          </p:cNvPr>
          <p:cNvSpPr txBox="1"/>
          <p:nvPr/>
        </p:nvSpPr>
        <p:spPr>
          <a:xfrm rot="859904">
            <a:off x="7024677" y="1466518"/>
            <a:ext cx="1895496" cy="954107"/>
          </a:xfrm>
          <a:prstGeom prst="rect">
            <a:avLst/>
          </a:prstGeom>
          <a:solidFill>
            <a:schemeClr val="bg1"/>
          </a:solidFill>
        </p:spPr>
        <p:txBody>
          <a:bodyPr wrap="square">
            <a:spAutoFit/>
          </a:bodyPr>
          <a:lstStyle/>
          <a:p>
            <a:pPr algn="ctr"/>
            <a:r>
              <a:rPr lang="en-GB" sz="2800" dirty="0">
                <a:latin typeface="Twinkl" panose="02000000000000000000" pitchFamily="2" charset="0"/>
                <a:cs typeface="Calibri" panose="020F0502020204030204" pitchFamily="34" charset="0"/>
              </a:rPr>
              <a:t>Reading (decoding)</a:t>
            </a:r>
            <a:endParaRPr lang="en-GB" sz="2000" dirty="0">
              <a:latin typeface="Twinkl" panose="02000000000000000000" pitchFamily="2" charset="0"/>
              <a:cs typeface="Calibri" panose="020F0502020204030204" pitchFamily="34" charset="0"/>
            </a:endParaRPr>
          </a:p>
        </p:txBody>
      </p:sp>
      <p:sp>
        <p:nvSpPr>
          <p:cNvPr id="11" name="TextBox 10">
            <a:extLst>
              <a:ext uri="{FF2B5EF4-FFF2-40B4-BE49-F238E27FC236}">
                <a16:creationId xmlns:a16="http://schemas.microsoft.com/office/drawing/2014/main" id="{AF024CD2-0B82-4E49-AA88-31C12E725D49}"/>
              </a:ext>
            </a:extLst>
          </p:cNvPr>
          <p:cNvSpPr txBox="1"/>
          <p:nvPr/>
        </p:nvSpPr>
        <p:spPr>
          <a:xfrm rot="859904">
            <a:off x="4951995" y="5325154"/>
            <a:ext cx="1895496" cy="954107"/>
          </a:xfrm>
          <a:prstGeom prst="rect">
            <a:avLst/>
          </a:prstGeom>
          <a:solidFill>
            <a:schemeClr val="bg1"/>
          </a:solidFill>
        </p:spPr>
        <p:txBody>
          <a:bodyPr wrap="square">
            <a:spAutoFit/>
          </a:bodyPr>
          <a:lstStyle/>
          <a:p>
            <a:pPr algn="ctr"/>
            <a:r>
              <a:rPr lang="en-GB" sz="2800" dirty="0">
                <a:latin typeface="Twinkl" panose="02000000000000000000" pitchFamily="2" charset="0"/>
                <a:cs typeface="Calibri" panose="020F0502020204030204" pitchFamily="34" charset="0"/>
              </a:rPr>
              <a:t>Spelling (decoding)</a:t>
            </a:r>
            <a:endParaRPr lang="en-GB" sz="2000" dirty="0">
              <a:latin typeface="Twinkl" panose="02000000000000000000" pitchFamily="2" charset="0"/>
              <a:cs typeface="Calibri" panose="020F0502020204030204" pitchFamily="34" charset="0"/>
            </a:endParaRPr>
          </a:p>
        </p:txBody>
      </p:sp>
    </p:spTree>
    <p:extLst>
      <p:ext uri="{BB962C8B-B14F-4D97-AF65-F5344CB8AC3E}">
        <p14:creationId xmlns:p14="http://schemas.microsoft.com/office/powerpoint/2010/main" val="14051148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ynthetic phonics and reading">
            <a:extLst>
              <a:ext uri="{FF2B5EF4-FFF2-40B4-BE49-F238E27FC236}">
                <a16:creationId xmlns:a16="http://schemas.microsoft.com/office/drawing/2014/main" id="{1575718E-BA47-4D45-AA3B-ADC5E68FCE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853" b="9350"/>
          <a:stretch/>
        </p:blipFill>
        <p:spPr bwMode="auto">
          <a:xfrm>
            <a:off x="3048000" y="497664"/>
            <a:ext cx="5879610" cy="293133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synthetic phonics and spelling">
            <a:extLst>
              <a:ext uri="{FF2B5EF4-FFF2-40B4-BE49-F238E27FC236}">
                <a16:creationId xmlns:a16="http://schemas.microsoft.com/office/drawing/2014/main" id="{D9700352-A962-44A1-9107-CFD2F68FF36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028" b="7122"/>
          <a:stretch/>
        </p:blipFill>
        <p:spPr bwMode="auto">
          <a:xfrm>
            <a:off x="3071149" y="3810000"/>
            <a:ext cx="5879610" cy="28194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E7E372B9-C92D-4094-ABA1-91BFF6102E1F}"/>
              </a:ext>
            </a:extLst>
          </p:cNvPr>
          <p:cNvSpPr>
            <a:spLocks noGrp="1"/>
          </p:cNvSpPr>
          <p:nvPr>
            <p:ph type="title"/>
          </p:nvPr>
        </p:nvSpPr>
        <p:spPr>
          <a:xfrm>
            <a:off x="228929" y="1371600"/>
            <a:ext cx="2362200" cy="990600"/>
          </a:xfrm>
        </p:spPr>
        <p:txBody>
          <a:bodyPr>
            <a:normAutofit fontScale="90000"/>
          </a:bodyPr>
          <a:lstStyle/>
          <a:p>
            <a:pPr algn="ctr"/>
            <a:r>
              <a:rPr lang="en-GB" b="1" dirty="0">
                <a:latin typeface="Twinkl" panose="02000000000000000000" pitchFamily="2" charset="0"/>
                <a:cs typeface="Calibri Light" panose="020F0302020204030204" pitchFamily="34" charset="0"/>
              </a:rPr>
              <a:t>Reading</a:t>
            </a:r>
          </a:p>
        </p:txBody>
      </p:sp>
      <p:sp>
        <p:nvSpPr>
          <p:cNvPr id="10" name="Title 1">
            <a:extLst>
              <a:ext uri="{FF2B5EF4-FFF2-40B4-BE49-F238E27FC236}">
                <a16:creationId xmlns:a16="http://schemas.microsoft.com/office/drawing/2014/main" id="{2E413C44-4894-47EB-82EC-71FAF9D1582A}"/>
              </a:ext>
            </a:extLst>
          </p:cNvPr>
          <p:cNvSpPr txBox="1">
            <a:spLocks/>
          </p:cNvSpPr>
          <p:nvPr/>
        </p:nvSpPr>
        <p:spPr>
          <a:xfrm>
            <a:off x="263653" y="4648200"/>
            <a:ext cx="2362200" cy="990600"/>
          </a:xfrm>
          <a:prstGeom prst="rect">
            <a:avLst/>
          </a:prstGeom>
        </p:spPr>
        <p:txBody>
          <a:bodyPr vert="horz" lIns="91440" tIns="45720" rIns="91440" bIns="45720" rtlCol="0" anchor="b" anchorCtr="0">
            <a:normAutofit fontScale="92500"/>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b="1" dirty="0">
                <a:latin typeface="Twinkl" panose="02000000000000000000" pitchFamily="2" charset="0"/>
                <a:cs typeface="Calibri Light" panose="020F0302020204030204" pitchFamily="34" charset="0"/>
              </a:rPr>
              <a:t>Writing</a:t>
            </a:r>
          </a:p>
        </p:txBody>
      </p:sp>
    </p:spTree>
    <p:extLst>
      <p:ext uri="{BB962C8B-B14F-4D97-AF65-F5344CB8AC3E}">
        <p14:creationId xmlns:p14="http://schemas.microsoft.com/office/powerpoint/2010/main" val="42194877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070272" cy="1219200"/>
          </a:xfrm>
        </p:spPr>
        <p:txBody>
          <a:bodyPr>
            <a:normAutofit/>
          </a:bodyPr>
          <a:lstStyle/>
          <a:p>
            <a:pPr algn="ctr"/>
            <a:r>
              <a:rPr lang="en-GB" b="1" dirty="0">
                <a:latin typeface="Twinkl" panose="02000000000000000000" pitchFamily="2" charset="0"/>
                <a:cs typeface="Calibri" panose="020F0502020204030204" pitchFamily="34" charset="0"/>
              </a:rPr>
              <a:t>Reading in School</a:t>
            </a:r>
          </a:p>
        </p:txBody>
      </p:sp>
      <p:sp>
        <p:nvSpPr>
          <p:cNvPr id="5" name="Content Placeholder 4">
            <a:extLst>
              <a:ext uri="{FF2B5EF4-FFF2-40B4-BE49-F238E27FC236}">
                <a16:creationId xmlns:a16="http://schemas.microsoft.com/office/drawing/2014/main" id="{71988CD2-6FB2-48C4-B135-CD14AF61EE9C}"/>
              </a:ext>
            </a:extLst>
          </p:cNvPr>
          <p:cNvSpPr>
            <a:spLocks noGrp="1"/>
          </p:cNvSpPr>
          <p:nvPr>
            <p:ph idx="1"/>
          </p:nvPr>
        </p:nvSpPr>
        <p:spPr>
          <a:xfrm>
            <a:off x="152400" y="1676400"/>
            <a:ext cx="8610600" cy="4572000"/>
          </a:xfrm>
        </p:spPr>
        <p:txBody>
          <a:bodyPr>
            <a:normAutofit fontScale="77500" lnSpcReduction="20000"/>
          </a:bodyPr>
          <a:lstStyle/>
          <a:p>
            <a:pPr>
              <a:buFontTx/>
              <a:buChar char="-"/>
            </a:pPr>
            <a:r>
              <a:rPr lang="en-GB" dirty="0">
                <a:solidFill>
                  <a:schemeClr val="tx1"/>
                </a:solidFill>
                <a:latin typeface="Twinkl" panose="02000000000000000000" pitchFamily="2" charset="0"/>
                <a:cs typeface="Calibri" panose="020F0502020204030204" pitchFamily="34" charset="0"/>
              </a:rPr>
              <a:t>At Christ Church, children will mostly read in small groups. </a:t>
            </a:r>
          </a:p>
          <a:p>
            <a:pPr>
              <a:buFontTx/>
              <a:buChar char="-"/>
            </a:pPr>
            <a:endParaRPr lang="en-GB" dirty="0">
              <a:solidFill>
                <a:schemeClr val="tx1"/>
              </a:solidFill>
              <a:latin typeface="Twinkl" panose="02000000000000000000" pitchFamily="2" charset="0"/>
              <a:cs typeface="Calibri" panose="020F0502020204030204" pitchFamily="34" charset="0"/>
            </a:endParaRPr>
          </a:p>
          <a:p>
            <a:pPr>
              <a:buFontTx/>
              <a:buChar char="-"/>
            </a:pPr>
            <a:r>
              <a:rPr lang="en-GB" dirty="0">
                <a:solidFill>
                  <a:schemeClr val="tx1"/>
                </a:solidFill>
                <a:latin typeface="Twinkl" panose="02000000000000000000" pitchFamily="2" charset="0"/>
                <a:cs typeface="Calibri" panose="020F0502020204030204" pitchFamily="34" charset="0"/>
              </a:rPr>
              <a:t>A teacher will hear every child read at least once a week.</a:t>
            </a:r>
          </a:p>
          <a:p>
            <a:pPr>
              <a:buFontTx/>
              <a:buChar char="-"/>
            </a:pPr>
            <a:endParaRPr lang="en-GB" dirty="0">
              <a:solidFill>
                <a:schemeClr val="tx1"/>
              </a:solidFill>
              <a:latin typeface="Twinkl" panose="02000000000000000000" pitchFamily="2" charset="0"/>
              <a:cs typeface="Calibri" panose="020F0502020204030204" pitchFamily="34" charset="0"/>
            </a:endParaRPr>
          </a:p>
          <a:p>
            <a:pPr>
              <a:buFontTx/>
              <a:buChar char="-"/>
            </a:pPr>
            <a:r>
              <a:rPr lang="en-GB" dirty="0">
                <a:solidFill>
                  <a:schemeClr val="tx1"/>
                </a:solidFill>
                <a:latin typeface="Twinkl" panose="02000000000000000000" pitchFamily="2" charset="0"/>
                <a:cs typeface="Calibri" panose="020F0502020204030204" pitchFamily="34" charset="0"/>
              </a:rPr>
              <a:t>Children in Reception have the opportunity to access books and read on a daily basis. </a:t>
            </a:r>
          </a:p>
          <a:p>
            <a:pPr marL="0" indent="0">
              <a:buNone/>
            </a:pPr>
            <a:r>
              <a:rPr lang="en-GB" dirty="0">
                <a:solidFill>
                  <a:schemeClr val="tx1"/>
                </a:solidFill>
                <a:latin typeface="Twinkl" panose="02000000000000000000" pitchFamily="2" charset="0"/>
                <a:cs typeface="Calibri" panose="020F0502020204030204" pitchFamily="34" charset="0"/>
              </a:rPr>
              <a:t> </a:t>
            </a:r>
          </a:p>
          <a:p>
            <a:pPr>
              <a:buFontTx/>
              <a:buChar char="-"/>
            </a:pPr>
            <a:r>
              <a:rPr lang="en-GB" dirty="0">
                <a:solidFill>
                  <a:schemeClr val="tx1"/>
                </a:solidFill>
                <a:latin typeface="Twinkl" panose="02000000000000000000" pitchFamily="2" charset="0"/>
                <a:cs typeface="Calibri" panose="020F0502020204030204" pitchFamily="34" charset="0"/>
              </a:rPr>
              <a:t>All the children in Reception will have a Reading Record where a record of their reading is kept, along with the books they have read. </a:t>
            </a:r>
          </a:p>
          <a:p>
            <a:pPr marL="0" indent="0">
              <a:buNone/>
            </a:pPr>
            <a:endParaRPr lang="en-GB" i="1" dirty="0">
              <a:solidFill>
                <a:schemeClr val="tx1"/>
              </a:solidFill>
              <a:latin typeface="Twinkl" panose="02000000000000000000" pitchFamily="2" charset="0"/>
              <a:cs typeface="Calibri" panose="020F0502020204030204" pitchFamily="34" charset="0"/>
            </a:endParaRPr>
          </a:p>
          <a:p>
            <a:pPr>
              <a:buFontTx/>
              <a:buChar char="-"/>
            </a:pPr>
            <a:r>
              <a:rPr lang="en-GB" dirty="0">
                <a:solidFill>
                  <a:schemeClr val="tx1"/>
                </a:solidFill>
                <a:latin typeface="Twinkl" panose="02000000000000000000" pitchFamily="2" charset="0"/>
                <a:cs typeface="Calibri" panose="020F0502020204030204" pitchFamily="34" charset="0"/>
              </a:rPr>
              <a:t>A teacher will date and sign your child’s reading record when they have read with them in school. </a:t>
            </a:r>
          </a:p>
          <a:p>
            <a:pPr marL="0" indent="0">
              <a:buNone/>
            </a:pPr>
            <a:endParaRPr lang="en-GB" dirty="0">
              <a:solidFill>
                <a:schemeClr val="tx1"/>
              </a:solidFill>
              <a:latin typeface="Twinkl" panose="02000000000000000000" pitchFamily="2" charset="0"/>
              <a:cs typeface="Calibri" panose="020F0502020204030204" pitchFamily="34" charset="0"/>
            </a:endParaRPr>
          </a:p>
          <a:p>
            <a:pPr>
              <a:buFontTx/>
              <a:buChar char="-"/>
            </a:pPr>
            <a:r>
              <a:rPr lang="en-GB" dirty="0">
                <a:solidFill>
                  <a:schemeClr val="tx1"/>
                </a:solidFill>
                <a:latin typeface="Twinkl" panose="02000000000000000000" pitchFamily="2" charset="0"/>
                <a:cs typeface="Calibri" panose="020F0502020204030204" pitchFamily="34" charset="0"/>
              </a:rPr>
              <a:t>All the children in Reception will bring home one book per week that will match their phonic level. Some books may have no words and some will have very few words to begin with.</a:t>
            </a:r>
          </a:p>
          <a:p>
            <a:pPr marL="0" indent="0">
              <a:buNone/>
            </a:pPr>
            <a:endParaRPr lang="en-GB" dirty="0">
              <a:latin typeface="Twinkl" panose="02000000000000000000" pitchFamily="2" charset="0"/>
              <a:cs typeface="Calibri Light" panose="020F0302020204030204" pitchFamily="34" charset="0"/>
            </a:endParaRPr>
          </a:p>
        </p:txBody>
      </p:sp>
    </p:spTree>
    <p:extLst>
      <p:ext uri="{BB962C8B-B14F-4D97-AF65-F5344CB8AC3E}">
        <p14:creationId xmlns:p14="http://schemas.microsoft.com/office/powerpoint/2010/main" val="40817156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4072397712"/>
              </p:ext>
            </p:extLst>
          </p:nvPr>
        </p:nvGraphicFramePr>
        <p:xfrm>
          <a:off x="762000" y="2095500"/>
          <a:ext cx="7772400" cy="2895600"/>
        </p:xfrm>
        <a:graphic>
          <a:graphicData uri="http://schemas.openxmlformats.org/drawingml/2006/table">
            <a:tbl>
              <a:tblPr firstRow="1" bandRow="1">
                <a:tableStyleId>{5C22544A-7EE6-4342-B048-85BDC9FD1C3A}</a:tableStyleId>
              </a:tblPr>
              <a:tblGrid>
                <a:gridCol w="1981200">
                  <a:extLst>
                    <a:ext uri="{9D8B030D-6E8A-4147-A177-3AD203B41FA5}">
                      <a16:colId xmlns:a16="http://schemas.microsoft.com/office/drawing/2014/main" val="20000"/>
                    </a:ext>
                  </a:extLst>
                </a:gridCol>
                <a:gridCol w="564911">
                  <a:extLst>
                    <a:ext uri="{9D8B030D-6E8A-4147-A177-3AD203B41FA5}">
                      <a16:colId xmlns:a16="http://schemas.microsoft.com/office/drawing/2014/main" val="20001"/>
                    </a:ext>
                  </a:extLst>
                </a:gridCol>
                <a:gridCol w="1340089">
                  <a:extLst>
                    <a:ext uri="{9D8B030D-6E8A-4147-A177-3AD203B41FA5}">
                      <a16:colId xmlns:a16="http://schemas.microsoft.com/office/drawing/2014/main" val="20002"/>
                    </a:ext>
                  </a:extLst>
                </a:gridCol>
                <a:gridCol w="1312058">
                  <a:extLst>
                    <a:ext uri="{9D8B030D-6E8A-4147-A177-3AD203B41FA5}">
                      <a16:colId xmlns:a16="http://schemas.microsoft.com/office/drawing/2014/main" val="20003"/>
                    </a:ext>
                  </a:extLst>
                </a:gridCol>
                <a:gridCol w="592942">
                  <a:extLst>
                    <a:ext uri="{9D8B030D-6E8A-4147-A177-3AD203B41FA5}">
                      <a16:colId xmlns:a16="http://schemas.microsoft.com/office/drawing/2014/main" val="20004"/>
                    </a:ext>
                  </a:extLst>
                </a:gridCol>
                <a:gridCol w="1981200">
                  <a:extLst>
                    <a:ext uri="{9D8B030D-6E8A-4147-A177-3AD203B41FA5}">
                      <a16:colId xmlns:a16="http://schemas.microsoft.com/office/drawing/2014/main" val="20005"/>
                    </a:ext>
                  </a:extLst>
                </a:gridCol>
              </a:tblGrid>
              <a:tr h="407172">
                <a:tc gridSpan="6">
                  <a:txBody>
                    <a:bodyPr/>
                    <a:lstStyle/>
                    <a:p>
                      <a:pPr algn="ctr"/>
                      <a:r>
                        <a:rPr lang="en-GB" sz="2000" dirty="0">
                          <a:latin typeface="Twinkl" panose="02000000000000000000" pitchFamily="2" charset="0"/>
                          <a:cs typeface="Calibri" panose="020F0502020204030204" pitchFamily="34" charset="0"/>
                        </a:rPr>
                        <a:t>Prime</a:t>
                      </a:r>
                      <a:r>
                        <a:rPr lang="en-GB" sz="2000" baseline="0" dirty="0">
                          <a:latin typeface="Twinkl" panose="02000000000000000000" pitchFamily="2" charset="0"/>
                          <a:cs typeface="Calibri" panose="020F0502020204030204" pitchFamily="34" charset="0"/>
                        </a:rPr>
                        <a:t> areas of learning</a:t>
                      </a:r>
                      <a:endParaRPr lang="en-GB" sz="2000" dirty="0">
                        <a:latin typeface="Twinkl" panose="02000000000000000000" pitchFamily="2" charset="0"/>
                        <a:cs typeface="Calibri" panose="020F0502020204030204" pitchFamily="34" charset="0"/>
                      </a:endParaRPr>
                    </a:p>
                  </a:txBody>
                  <a:tcPr/>
                </a:tc>
                <a:tc hMerge="1">
                  <a:txBody>
                    <a:bodyPr/>
                    <a:lstStyle/>
                    <a:p>
                      <a:endParaRPr lang="en-GB" dirty="0"/>
                    </a:p>
                  </a:txBody>
                  <a:tcPr/>
                </a:tc>
                <a:tc hMerge="1">
                  <a:txBody>
                    <a:bodyPr/>
                    <a:lstStyle/>
                    <a:p>
                      <a:endParaRPr lang="en-GB"/>
                    </a:p>
                  </a:txBody>
                  <a:tcPr/>
                </a:tc>
                <a:tc hMerge="1">
                  <a:txBody>
                    <a:bodyPr/>
                    <a:lstStyle/>
                    <a:p>
                      <a:endParaRPr lang="en-GB" dirty="0"/>
                    </a:p>
                  </a:txBody>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10000"/>
                  </a:ext>
                </a:extLst>
              </a:tr>
              <a:tr h="1033591">
                <a:tc gridSpan="2">
                  <a:txBody>
                    <a:bodyPr/>
                    <a:lstStyle/>
                    <a:p>
                      <a:pPr algn="ctr"/>
                      <a:r>
                        <a:rPr lang="en-GB" sz="2000" dirty="0">
                          <a:latin typeface="Twinkl" panose="02000000000000000000" pitchFamily="2" charset="0"/>
                          <a:cs typeface="Calibri" panose="020F0502020204030204" pitchFamily="34" charset="0"/>
                        </a:rPr>
                        <a:t>Communication and</a:t>
                      </a:r>
                      <a:r>
                        <a:rPr lang="en-GB" sz="2000" baseline="0" dirty="0">
                          <a:latin typeface="Twinkl" panose="02000000000000000000" pitchFamily="2" charset="0"/>
                          <a:cs typeface="Calibri" panose="020F0502020204030204" pitchFamily="34" charset="0"/>
                        </a:rPr>
                        <a:t> Language</a:t>
                      </a:r>
                      <a:endParaRPr lang="en-GB" sz="2000" dirty="0">
                        <a:latin typeface="Twinkl" panose="02000000000000000000" pitchFamily="2" charset="0"/>
                        <a:cs typeface="Calibri" panose="020F0502020204030204" pitchFamily="34" charset="0"/>
                      </a:endParaRPr>
                    </a:p>
                  </a:txBody>
                  <a:tcPr>
                    <a:solidFill>
                      <a:srgbClr val="FFFF00"/>
                    </a:solidFill>
                  </a:tcPr>
                </a:tc>
                <a:tc hMerge="1">
                  <a:txBody>
                    <a:bodyPr/>
                    <a:lstStyle/>
                    <a:p>
                      <a:pPr algn="ctr"/>
                      <a:endParaRPr lang="en-GB" dirty="0"/>
                    </a:p>
                  </a:txBody>
                  <a:tcPr/>
                </a:tc>
                <a:tc gridSpan="2">
                  <a:txBody>
                    <a:bodyPr/>
                    <a:lstStyle/>
                    <a:p>
                      <a:pPr algn="ctr"/>
                      <a:r>
                        <a:rPr lang="en-GB" sz="2000" dirty="0">
                          <a:latin typeface="Twinkl" panose="02000000000000000000" pitchFamily="2" charset="0"/>
                          <a:cs typeface="Calibri" panose="020F0502020204030204" pitchFamily="34" charset="0"/>
                        </a:rPr>
                        <a:t>Physical Development</a:t>
                      </a:r>
                    </a:p>
                  </a:txBody>
                  <a:tcPr>
                    <a:solidFill>
                      <a:srgbClr val="FFC000"/>
                    </a:solidFill>
                  </a:tcPr>
                </a:tc>
                <a:tc hMerge="1">
                  <a:txBody>
                    <a:bodyPr/>
                    <a:lstStyle/>
                    <a:p>
                      <a:pPr algn="ctr"/>
                      <a:endParaRPr lang="en-GB" dirty="0"/>
                    </a:p>
                  </a:txBody>
                  <a:tcPr/>
                </a:tc>
                <a:tc gridSpan="2">
                  <a:txBody>
                    <a:bodyPr/>
                    <a:lstStyle/>
                    <a:p>
                      <a:pPr algn="ctr"/>
                      <a:r>
                        <a:rPr lang="en-GB" sz="2000" dirty="0">
                          <a:latin typeface="Twinkl" panose="02000000000000000000" pitchFamily="2" charset="0"/>
                          <a:cs typeface="Calibri" panose="020F0502020204030204" pitchFamily="34" charset="0"/>
                        </a:rPr>
                        <a:t>Personal, Social and</a:t>
                      </a:r>
                      <a:r>
                        <a:rPr lang="en-GB" sz="2000" baseline="0" dirty="0">
                          <a:latin typeface="Twinkl" panose="02000000000000000000" pitchFamily="2" charset="0"/>
                          <a:cs typeface="Calibri" panose="020F0502020204030204" pitchFamily="34" charset="0"/>
                        </a:rPr>
                        <a:t> Emotional Development </a:t>
                      </a:r>
                      <a:endParaRPr lang="en-GB" sz="2000" dirty="0">
                        <a:latin typeface="Twinkl" panose="02000000000000000000" pitchFamily="2" charset="0"/>
                        <a:cs typeface="Calibri" panose="020F0502020204030204" pitchFamily="34" charset="0"/>
                      </a:endParaRPr>
                    </a:p>
                  </a:txBody>
                  <a:tcPr>
                    <a:solidFill>
                      <a:schemeClr val="accent6">
                        <a:lumMod val="40000"/>
                        <a:lumOff val="60000"/>
                      </a:schemeClr>
                    </a:solidFill>
                  </a:tcPr>
                </a:tc>
                <a:tc hMerge="1">
                  <a:txBody>
                    <a:bodyPr/>
                    <a:lstStyle/>
                    <a:p>
                      <a:endParaRPr lang="en-GB" dirty="0"/>
                    </a:p>
                  </a:txBody>
                  <a:tcPr/>
                </a:tc>
                <a:extLst>
                  <a:ext uri="{0D108BD9-81ED-4DB2-BD59-A6C34878D82A}">
                    <a16:rowId xmlns:a16="http://schemas.microsoft.com/office/drawing/2014/main" val="10001"/>
                  </a:ext>
                </a:extLst>
              </a:tr>
              <a:tr h="407172">
                <a:tc gridSpan="6">
                  <a:txBody>
                    <a:bodyPr/>
                    <a:lstStyle/>
                    <a:p>
                      <a:pPr algn="ctr"/>
                      <a:r>
                        <a:rPr lang="en-GB" sz="2000" b="1" dirty="0">
                          <a:solidFill>
                            <a:schemeClr val="bg1"/>
                          </a:solidFill>
                          <a:latin typeface="Twinkl" panose="02000000000000000000" pitchFamily="2" charset="0"/>
                          <a:cs typeface="Calibri" panose="020F0502020204030204" pitchFamily="34" charset="0"/>
                        </a:rPr>
                        <a:t>Specific areas</a:t>
                      </a:r>
                      <a:r>
                        <a:rPr lang="en-GB" sz="2000" b="1" baseline="0" dirty="0">
                          <a:solidFill>
                            <a:schemeClr val="bg1"/>
                          </a:solidFill>
                          <a:latin typeface="Twinkl" panose="02000000000000000000" pitchFamily="2" charset="0"/>
                          <a:cs typeface="Calibri" panose="020F0502020204030204" pitchFamily="34" charset="0"/>
                        </a:rPr>
                        <a:t> of learning</a:t>
                      </a:r>
                      <a:endParaRPr lang="en-GB" sz="2000" b="1" dirty="0">
                        <a:solidFill>
                          <a:schemeClr val="bg1"/>
                        </a:solidFill>
                        <a:latin typeface="Twinkl" panose="02000000000000000000" pitchFamily="2" charset="0"/>
                        <a:cs typeface="Calibri" panose="020F0502020204030204" pitchFamily="34" charset="0"/>
                      </a:endParaRPr>
                    </a:p>
                  </a:txBody>
                  <a:tcPr>
                    <a:solidFill>
                      <a:schemeClr val="accent1"/>
                    </a:solidFill>
                  </a:tcPr>
                </a:tc>
                <a:tc hMerge="1">
                  <a:txBody>
                    <a:bodyPr/>
                    <a:lstStyle/>
                    <a:p>
                      <a:endParaRPr lang="en-GB" dirty="0"/>
                    </a:p>
                  </a:txBody>
                  <a:tcPr/>
                </a:tc>
                <a:tc hMerge="1">
                  <a:txBody>
                    <a:bodyPr/>
                    <a:lstStyle/>
                    <a:p>
                      <a:endParaRPr lang="en-GB"/>
                    </a:p>
                  </a:txBody>
                  <a:tcPr/>
                </a:tc>
                <a:tc hMerge="1">
                  <a:txBody>
                    <a:bodyPr/>
                    <a:lstStyle/>
                    <a:p>
                      <a:endParaRPr lang="en-GB" dirty="0"/>
                    </a:p>
                  </a:txBody>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10002"/>
                  </a:ext>
                </a:extLst>
              </a:tr>
              <a:tr h="1047665">
                <a:tc>
                  <a:txBody>
                    <a:bodyPr/>
                    <a:lstStyle/>
                    <a:p>
                      <a:pPr algn="ctr"/>
                      <a:r>
                        <a:rPr lang="en-GB" sz="2000" dirty="0">
                          <a:latin typeface="Twinkl" panose="02000000000000000000" pitchFamily="2" charset="0"/>
                          <a:cs typeface="Calibri" panose="020F0502020204030204" pitchFamily="34" charset="0"/>
                        </a:rPr>
                        <a:t>Literacy </a:t>
                      </a:r>
                    </a:p>
                  </a:txBody>
                  <a:tcPr>
                    <a:solidFill>
                      <a:srgbClr val="FF0000"/>
                    </a:solidFill>
                  </a:tcPr>
                </a:tc>
                <a:tc gridSpan="2">
                  <a:txBody>
                    <a:bodyPr/>
                    <a:lstStyle/>
                    <a:p>
                      <a:pPr algn="ctr"/>
                      <a:r>
                        <a:rPr lang="en-GB" sz="2000" dirty="0">
                          <a:latin typeface="Twinkl" panose="02000000000000000000" pitchFamily="2" charset="0"/>
                          <a:cs typeface="Calibri" panose="020F0502020204030204" pitchFamily="34" charset="0"/>
                        </a:rPr>
                        <a:t>Mathematics</a:t>
                      </a:r>
                    </a:p>
                  </a:txBody>
                  <a:tcPr>
                    <a:solidFill>
                      <a:srgbClr val="0070C0"/>
                    </a:solidFill>
                  </a:tcPr>
                </a:tc>
                <a:tc hMerge="1">
                  <a:txBody>
                    <a:bodyPr/>
                    <a:lstStyle/>
                    <a:p>
                      <a:endParaRPr lang="en-GB"/>
                    </a:p>
                  </a:txBody>
                  <a:tcPr/>
                </a:tc>
                <a:tc gridSpan="2">
                  <a:txBody>
                    <a:bodyPr/>
                    <a:lstStyle/>
                    <a:p>
                      <a:pPr algn="ctr"/>
                      <a:r>
                        <a:rPr lang="en-GB" sz="2000" dirty="0">
                          <a:latin typeface="Twinkl" panose="02000000000000000000" pitchFamily="2" charset="0"/>
                          <a:cs typeface="Calibri" panose="020F0502020204030204" pitchFamily="34" charset="0"/>
                        </a:rPr>
                        <a:t>Understanding</a:t>
                      </a:r>
                      <a:r>
                        <a:rPr lang="en-GB" sz="2000" baseline="0" dirty="0">
                          <a:latin typeface="Twinkl" panose="02000000000000000000" pitchFamily="2" charset="0"/>
                          <a:cs typeface="Calibri" panose="020F0502020204030204" pitchFamily="34" charset="0"/>
                        </a:rPr>
                        <a:t> the World </a:t>
                      </a:r>
                      <a:endParaRPr lang="en-GB" sz="2000" dirty="0">
                        <a:latin typeface="Twinkl" panose="02000000000000000000" pitchFamily="2" charset="0"/>
                        <a:cs typeface="Calibri" panose="020F0502020204030204" pitchFamily="34" charset="0"/>
                      </a:endParaRPr>
                    </a:p>
                  </a:txBody>
                  <a:tcPr>
                    <a:solidFill>
                      <a:srgbClr val="00B050"/>
                    </a:solidFill>
                  </a:tcPr>
                </a:tc>
                <a:tc hMerge="1">
                  <a:txBody>
                    <a:bodyPr/>
                    <a:lstStyle/>
                    <a:p>
                      <a:endParaRPr lang="en-GB"/>
                    </a:p>
                  </a:txBody>
                  <a:tcPr/>
                </a:tc>
                <a:tc>
                  <a:txBody>
                    <a:bodyPr/>
                    <a:lstStyle/>
                    <a:p>
                      <a:pPr algn="ctr"/>
                      <a:r>
                        <a:rPr lang="en-GB" sz="2000" dirty="0">
                          <a:latin typeface="Twinkl" panose="02000000000000000000" pitchFamily="2" charset="0"/>
                          <a:cs typeface="Calibri" panose="020F0502020204030204" pitchFamily="34" charset="0"/>
                        </a:rPr>
                        <a:t>Expressive arts and design </a:t>
                      </a:r>
                    </a:p>
                  </a:txBody>
                  <a:tcPr>
                    <a:solidFill>
                      <a:srgbClr val="7030A0"/>
                    </a:solidFill>
                  </a:tcPr>
                </a:tc>
                <a:extLst>
                  <a:ext uri="{0D108BD9-81ED-4DB2-BD59-A6C34878D82A}">
                    <a16:rowId xmlns:a16="http://schemas.microsoft.com/office/drawing/2014/main" val="10003"/>
                  </a:ext>
                </a:extLst>
              </a:tr>
            </a:tbl>
          </a:graphicData>
        </a:graphic>
      </p:graphicFrame>
      <p:cxnSp>
        <p:nvCxnSpPr>
          <p:cNvPr id="6" name="Straight Arrow Connector 5"/>
          <p:cNvCxnSpPr/>
          <p:nvPr/>
        </p:nvCxnSpPr>
        <p:spPr>
          <a:xfrm>
            <a:off x="1828800" y="4991100"/>
            <a:ext cx="441690" cy="381000"/>
          </a:xfrm>
          <a:prstGeom prst="straightConnector1">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7" name="Rounded Rectangle 6"/>
          <p:cNvSpPr/>
          <p:nvPr/>
        </p:nvSpPr>
        <p:spPr>
          <a:xfrm>
            <a:off x="1905000" y="5389462"/>
            <a:ext cx="2247900" cy="685800"/>
          </a:xfrm>
          <a:prstGeom prst="round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Twinkl" panose="02000000000000000000" pitchFamily="2" charset="0"/>
                <a:cs typeface="Calibri" panose="020F0502020204030204" pitchFamily="34" charset="0"/>
              </a:rPr>
              <a:t>Reading </a:t>
            </a:r>
          </a:p>
          <a:p>
            <a:pPr algn="ctr"/>
            <a:r>
              <a:rPr lang="en-GB" dirty="0">
                <a:solidFill>
                  <a:schemeClr val="tx1"/>
                </a:solidFill>
                <a:latin typeface="Twinkl" panose="02000000000000000000" pitchFamily="2" charset="0"/>
                <a:cs typeface="Calibri" panose="020F0502020204030204" pitchFamily="34" charset="0"/>
              </a:rPr>
              <a:t>Writing</a:t>
            </a:r>
          </a:p>
        </p:txBody>
      </p:sp>
      <p:sp>
        <p:nvSpPr>
          <p:cNvPr id="8" name="Title 1">
            <a:extLst>
              <a:ext uri="{FF2B5EF4-FFF2-40B4-BE49-F238E27FC236}">
                <a16:creationId xmlns:a16="http://schemas.microsoft.com/office/drawing/2014/main" id="{B95E0807-BD44-4E61-9CD2-DE64A675E79F}"/>
              </a:ext>
            </a:extLst>
          </p:cNvPr>
          <p:cNvSpPr>
            <a:spLocks noGrp="1"/>
          </p:cNvSpPr>
          <p:nvPr>
            <p:ph type="title"/>
          </p:nvPr>
        </p:nvSpPr>
        <p:spPr>
          <a:xfrm>
            <a:off x="0" y="457200"/>
            <a:ext cx="9220200" cy="1600200"/>
          </a:xfrm>
        </p:spPr>
        <p:txBody>
          <a:bodyPr>
            <a:normAutofit fontScale="90000"/>
          </a:bodyPr>
          <a:lstStyle/>
          <a:p>
            <a:pPr algn="ctr"/>
            <a:r>
              <a:rPr lang="en-GB" b="1" dirty="0">
                <a:latin typeface="Twinkl" panose="02000000000000000000" pitchFamily="2" charset="0"/>
                <a:cs typeface="Calibri" panose="020F0502020204030204" pitchFamily="34" charset="0"/>
              </a:rPr>
              <a:t>What learning looks like in Reception </a:t>
            </a:r>
          </a:p>
        </p:txBody>
      </p:sp>
    </p:spTree>
    <p:extLst>
      <p:ext uri="{BB962C8B-B14F-4D97-AF65-F5344CB8AC3E}">
        <p14:creationId xmlns:p14="http://schemas.microsoft.com/office/powerpoint/2010/main" val="39027888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070272" cy="1219200"/>
          </a:xfrm>
        </p:spPr>
        <p:txBody>
          <a:bodyPr>
            <a:normAutofit/>
          </a:bodyPr>
          <a:lstStyle/>
          <a:p>
            <a:pPr algn="ctr"/>
            <a:r>
              <a:rPr lang="en-GB" b="1" dirty="0">
                <a:latin typeface="Twinkl" panose="02000000000000000000" pitchFamily="2" charset="0"/>
                <a:cs typeface="Calibri" panose="020F0502020204030204" pitchFamily="34" charset="0"/>
              </a:rPr>
              <a:t>Reading in School</a:t>
            </a:r>
          </a:p>
        </p:txBody>
      </p:sp>
      <p:sp>
        <p:nvSpPr>
          <p:cNvPr id="5" name="Content Placeholder 4">
            <a:extLst>
              <a:ext uri="{FF2B5EF4-FFF2-40B4-BE49-F238E27FC236}">
                <a16:creationId xmlns:a16="http://schemas.microsoft.com/office/drawing/2014/main" id="{71988CD2-6FB2-48C4-B135-CD14AF61EE9C}"/>
              </a:ext>
            </a:extLst>
          </p:cNvPr>
          <p:cNvSpPr>
            <a:spLocks noGrp="1"/>
          </p:cNvSpPr>
          <p:nvPr>
            <p:ph idx="1"/>
          </p:nvPr>
        </p:nvSpPr>
        <p:spPr>
          <a:xfrm>
            <a:off x="457200" y="1548353"/>
            <a:ext cx="8229600" cy="4572000"/>
          </a:xfrm>
        </p:spPr>
        <p:txBody>
          <a:bodyPr>
            <a:normAutofit lnSpcReduction="10000"/>
          </a:bodyPr>
          <a:lstStyle/>
          <a:p>
            <a:pPr>
              <a:buFontTx/>
              <a:buChar char="-"/>
            </a:pPr>
            <a:r>
              <a:rPr lang="en-GB" dirty="0">
                <a:latin typeface="Twinkl" panose="02000000000000000000" pitchFamily="2" charset="0"/>
                <a:cs typeface="Calibri" panose="020F0502020204030204" pitchFamily="34" charset="0"/>
              </a:rPr>
              <a:t>Your child will receive </a:t>
            </a:r>
            <a:r>
              <a:rPr lang="en-GB" b="1" dirty="0">
                <a:latin typeface="Twinkl" panose="02000000000000000000" pitchFamily="2" charset="0"/>
                <a:cs typeface="Calibri" panose="020F0502020204030204" pitchFamily="34" charset="0"/>
              </a:rPr>
              <a:t>one</a:t>
            </a:r>
            <a:r>
              <a:rPr lang="en-GB" dirty="0">
                <a:latin typeface="Twinkl" panose="02000000000000000000" pitchFamily="2" charset="0"/>
                <a:cs typeface="Calibri" panose="020F0502020204030204" pitchFamily="34" charset="0"/>
              </a:rPr>
              <a:t> book to take home each week. </a:t>
            </a:r>
          </a:p>
          <a:p>
            <a:pPr marL="0" indent="0">
              <a:buNone/>
            </a:pPr>
            <a:endParaRPr lang="en-GB" dirty="0">
              <a:latin typeface="Twinkl" panose="02000000000000000000" pitchFamily="2" charset="0"/>
              <a:cs typeface="Calibri" panose="020F0502020204030204" pitchFamily="34" charset="0"/>
            </a:endParaRPr>
          </a:p>
          <a:p>
            <a:pPr>
              <a:buFontTx/>
              <a:buChar char="-"/>
            </a:pPr>
            <a:r>
              <a:rPr lang="en-GB" dirty="0">
                <a:latin typeface="Twinkl" panose="02000000000000000000" pitchFamily="2" charset="0"/>
                <a:cs typeface="Calibri" panose="020F0502020204030204" pitchFamily="34" charset="0"/>
              </a:rPr>
              <a:t>This book will need to be brought back into school on a daily basis.</a:t>
            </a:r>
          </a:p>
          <a:p>
            <a:pPr marL="0" indent="0">
              <a:buNone/>
            </a:pPr>
            <a:r>
              <a:rPr lang="en-GB" dirty="0">
                <a:latin typeface="Twinkl" panose="02000000000000000000" pitchFamily="2" charset="0"/>
                <a:cs typeface="Calibri" panose="020F0502020204030204" pitchFamily="34" charset="0"/>
              </a:rPr>
              <a:t> </a:t>
            </a:r>
          </a:p>
          <a:p>
            <a:pPr marL="0" indent="0">
              <a:buNone/>
            </a:pPr>
            <a:r>
              <a:rPr lang="en-GB" dirty="0">
                <a:latin typeface="Twinkl" panose="02000000000000000000" pitchFamily="2" charset="0"/>
                <a:cs typeface="Calibri" panose="020F0502020204030204" pitchFamily="34" charset="0"/>
              </a:rPr>
              <a:t>- If your child has read their book from start to finish you can: </a:t>
            </a:r>
          </a:p>
          <a:p>
            <a:pPr marL="320040" lvl="1" indent="0">
              <a:buNone/>
            </a:pPr>
            <a:r>
              <a:rPr lang="en-GB" dirty="0">
                <a:latin typeface="Twinkl" panose="02000000000000000000" pitchFamily="2" charset="0"/>
                <a:cs typeface="Calibri" panose="020F0502020204030204" pitchFamily="34" charset="0"/>
              </a:rPr>
              <a:t>1. Try to read the book out of sequence (children are good at learning their books by rote!). </a:t>
            </a:r>
          </a:p>
          <a:p>
            <a:pPr marL="320040" lvl="1" indent="0">
              <a:buNone/>
            </a:pPr>
            <a:r>
              <a:rPr lang="en-GB" dirty="0">
                <a:latin typeface="Twinkl" panose="02000000000000000000" pitchFamily="2" charset="0"/>
                <a:cs typeface="Calibri" panose="020F0502020204030204" pitchFamily="34" charset="0"/>
              </a:rPr>
              <a:t>2. Make up your own story using the pictures. </a:t>
            </a:r>
          </a:p>
          <a:p>
            <a:pPr marL="320040" lvl="1" indent="0">
              <a:buNone/>
            </a:pPr>
            <a:r>
              <a:rPr lang="en-GB" dirty="0">
                <a:latin typeface="Twinkl" panose="02000000000000000000" pitchFamily="2" charset="0"/>
                <a:cs typeface="Calibri" panose="020F0502020204030204" pitchFamily="34" charset="0"/>
              </a:rPr>
              <a:t>3. Think of an alternative ending for the story. </a:t>
            </a:r>
          </a:p>
          <a:p>
            <a:pPr marL="320040" lvl="1" indent="0">
              <a:buNone/>
            </a:pPr>
            <a:r>
              <a:rPr lang="en-GB" dirty="0">
                <a:latin typeface="Twinkl" panose="02000000000000000000" pitchFamily="2" charset="0"/>
                <a:cs typeface="Calibri" panose="020F0502020204030204" pitchFamily="34" charset="0"/>
              </a:rPr>
              <a:t>4. Do a sound hunt/tricky word hunt throughout the book. </a:t>
            </a:r>
          </a:p>
          <a:p>
            <a:pPr marL="0" indent="0">
              <a:buNone/>
            </a:pPr>
            <a:endParaRPr lang="en-GB" dirty="0">
              <a:latin typeface="Twinkl" panose="02000000000000000000" pitchFamily="2" charset="0"/>
              <a:cs typeface="Calibri Light" panose="020F0302020204030204" pitchFamily="34" charset="0"/>
            </a:endParaRPr>
          </a:p>
        </p:txBody>
      </p:sp>
    </p:spTree>
    <p:extLst>
      <p:ext uri="{BB962C8B-B14F-4D97-AF65-F5344CB8AC3E}">
        <p14:creationId xmlns:p14="http://schemas.microsoft.com/office/powerpoint/2010/main" val="25003133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070272" cy="756558"/>
          </a:xfrm>
        </p:spPr>
        <p:txBody>
          <a:bodyPr>
            <a:normAutofit fontScale="90000"/>
          </a:bodyPr>
          <a:lstStyle/>
          <a:p>
            <a:pPr algn="ctr"/>
            <a:r>
              <a:rPr lang="en-GB" b="1" dirty="0">
                <a:latin typeface="Twinkl" panose="02000000000000000000" pitchFamily="2" charset="0"/>
                <a:cs typeface="Calibri" panose="020F0502020204030204" pitchFamily="34" charset="0"/>
              </a:rPr>
              <a:t>Bug Club</a:t>
            </a:r>
          </a:p>
        </p:txBody>
      </p:sp>
      <p:sp>
        <p:nvSpPr>
          <p:cNvPr id="3" name="Content Placeholder 2"/>
          <p:cNvSpPr>
            <a:spLocks noGrp="1"/>
          </p:cNvSpPr>
          <p:nvPr>
            <p:ph idx="1"/>
          </p:nvPr>
        </p:nvSpPr>
        <p:spPr>
          <a:xfrm>
            <a:off x="1104900" y="6172200"/>
            <a:ext cx="6934200" cy="685800"/>
          </a:xfrm>
        </p:spPr>
        <p:txBody>
          <a:bodyPr>
            <a:noAutofit/>
          </a:bodyPr>
          <a:lstStyle/>
          <a:p>
            <a:pPr marL="0" indent="0">
              <a:buNone/>
            </a:pPr>
            <a:r>
              <a:rPr lang="en-GB" sz="2000" b="1" dirty="0">
                <a:solidFill>
                  <a:srgbClr val="C00000"/>
                </a:solidFill>
                <a:latin typeface="Twinkl" panose="02000000000000000000" pitchFamily="2" charset="0"/>
                <a:cs typeface="Calibri" panose="020F0502020204030204" pitchFamily="34" charset="0"/>
                <a:hlinkClick r:id="rId4"/>
              </a:rPr>
              <a:t>Overview of Bug Club Phonics for parents and carers – YouTube</a:t>
            </a:r>
            <a:r>
              <a:rPr lang="en-GB" sz="2000" b="1" dirty="0">
                <a:solidFill>
                  <a:srgbClr val="C00000"/>
                </a:solidFill>
                <a:latin typeface="Twinkl" panose="02000000000000000000" pitchFamily="2" charset="0"/>
                <a:cs typeface="Calibri" panose="020F0502020204030204" pitchFamily="34" charset="0"/>
              </a:rPr>
              <a:t> </a:t>
            </a:r>
            <a:endParaRPr lang="en-GB" sz="2700" b="1" dirty="0">
              <a:solidFill>
                <a:srgbClr val="C00000"/>
              </a:solidFill>
              <a:latin typeface="Twinkl" panose="02000000000000000000" pitchFamily="2" charset="0"/>
              <a:cs typeface="Calibri" panose="020F0502020204030204" pitchFamily="34" charset="0"/>
            </a:endParaRPr>
          </a:p>
        </p:txBody>
      </p:sp>
      <p:sp>
        <p:nvSpPr>
          <p:cNvPr id="6" name="Content Placeholder 4">
            <a:extLst>
              <a:ext uri="{FF2B5EF4-FFF2-40B4-BE49-F238E27FC236}">
                <a16:creationId xmlns:a16="http://schemas.microsoft.com/office/drawing/2014/main" id="{71988CD2-6FB2-48C4-B135-CD14AF61EE9C}"/>
              </a:ext>
            </a:extLst>
          </p:cNvPr>
          <p:cNvSpPr txBox="1">
            <a:spLocks/>
          </p:cNvSpPr>
          <p:nvPr/>
        </p:nvSpPr>
        <p:spPr>
          <a:xfrm>
            <a:off x="187036" y="683079"/>
            <a:ext cx="8880764" cy="2443841"/>
          </a:xfrm>
          <a:prstGeom prst="rect">
            <a:avLst/>
          </a:prstGeom>
        </p:spPr>
        <p:txBody>
          <a:bodyPr vert="horz" lIns="91440" tIns="45720" rIns="91440" bIns="45720" rtlCol="0" anchor="ctr" anchorCtr="0">
            <a:normAutofit/>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a:buNone/>
            </a:pPr>
            <a:r>
              <a:rPr lang="en-GB" dirty="0">
                <a:latin typeface="Twinkl" panose="02000000000000000000" pitchFamily="2" charset="0"/>
                <a:cs typeface="Calibri" panose="020F0502020204030204" pitchFamily="34" charset="0"/>
              </a:rPr>
              <a:t>- Your child will receive their own log-in for Bug Club to enable you access at home. </a:t>
            </a:r>
          </a:p>
          <a:p>
            <a:pPr marL="0" indent="0">
              <a:buNone/>
            </a:pPr>
            <a:endParaRPr lang="en-GB" dirty="0">
              <a:latin typeface="Twinkl" panose="02000000000000000000" pitchFamily="2" charset="0"/>
              <a:cs typeface="Calibri" panose="020F0502020204030204" pitchFamily="34" charset="0"/>
            </a:endParaRPr>
          </a:p>
          <a:p>
            <a:pPr marL="0" indent="0">
              <a:buNone/>
            </a:pPr>
            <a:r>
              <a:rPr lang="en-GB" dirty="0">
                <a:latin typeface="Twinkl" panose="02000000000000000000" pitchFamily="2" charset="0"/>
                <a:cs typeface="Calibri" panose="020F0502020204030204" pitchFamily="34" charset="0"/>
              </a:rPr>
              <a:t>- There are Phonics games and books linked to our learning that may be assigned to your child on Bug Club too.</a:t>
            </a:r>
          </a:p>
        </p:txBody>
      </p:sp>
      <p:pic>
        <p:nvPicPr>
          <p:cNvPr id="4" name="Online Media 3" title="Overview of Bug Club Phonics for parents and carers">
            <a:hlinkClick r:id="" action="ppaction://media"/>
            <a:extLst>
              <a:ext uri="{FF2B5EF4-FFF2-40B4-BE49-F238E27FC236}">
                <a16:creationId xmlns:a16="http://schemas.microsoft.com/office/drawing/2014/main" id="{3917DF8B-5E6F-4379-A0BF-9C0F75417888}"/>
              </a:ext>
            </a:extLst>
          </p:cNvPr>
          <p:cNvPicPr>
            <a:picLocks noRot="1" noChangeAspect="1"/>
          </p:cNvPicPr>
          <p:nvPr>
            <a:videoFile r:link="rId1"/>
          </p:nvPr>
        </p:nvPicPr>
        <p:blipFill>
          <a:blip r:embed="rId5"/>
          <a:stretch>
            <a:fillRect/>
          </a:stretch>
        </p:blipFill>
        <p:spPr>
          <a:xfrm>
            <a:off x="1752600" y="2973480"/>
            <a:ext cx="5638800" cy="3171826"/>
          </a:xfrm>
          <a:prstGeom prst="rect">
            <a:avLst/>
          </a:prstGeom>
        </p:spPr>
      </p:pic>
    </p:spTree>
    <p:extLst>
      <p:ext uri="{BB962C8B-B14F-4D97-AF65-F5344CB8AC3E}">
        <p14:creationId xmlns:p14="http://schemas.microsoft.com/office/powerpoint/2010/main" val="33724315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705" y="457200"/>
            <a:ext cx="8070272" cy="1143000"/>
          </a:xfrm>
        </p:spPr>
        <p:txBody>
          <a:bodyPr>
            <a:noAutofit/>
          </a:bodyPr>
          <a:lstStyle/>
          <a:p>
            <a:pPr algn="ctr"/>
            <a:r>
              <a:rPr lang="en-GB" sz="4000" b="1" dirty="0">
                <a:latin typeface="Twinkl" panose="02000000000000000000" pitchFamily="2" charset="0"/>
                <a:cs typeface="Calibri" panose="020F0502020204030204" pitchFamily="34" charset="0"/>
              </a:rPr>
              <a:t>How can you support your child on their reading journey?</a:t>
            </a:r>
          </a:p>
        </p:txBody>
      </p:sp>
      <p:sp>
        <p:nvSpPr>
          <p:cNvPr id="6" name="Content Placeholder 4">
            <a:extLst>
              <a:ext uri="{FF2B5EF4-FFF2-40B4-BE49-F238E27FC236}">
                <a16:creationId xmlns:a16="http://schemas.microsoft.com/office/drawing/2014/main" id="{71988CD2-6FB2-48C4-B135-CD14AF61EE9C}"/>
              </a:ext>
            </a:extLst>
          </p:cNvPr>
          <p:cNvSpPr txBox="1">
            <a:spLocks/>
          </p:cNvSpPr>
          <p:nvPr/>
        </p:nvSpPr>
        <p:spPr>
          <a:xfrm>
            <a:off x="165265" y="2126500"/>
            <a:ext cx="8880764" cy="4114800"/>
          </a:xfrm>
          <a:prstGeom prst="rect">
            <a:avLst/>
          </a:prstGeom>
        </p:spPr>
        <p:txBody>
          <a:bodyPr vert="horz" lIns="91440" tIns="45720" rIns="91440" bIns="45720" rtlCol="0" anchor="ctr" anchorCtr="0">
            <a:normAutofit/>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a:buFontTx/>
              <a:buChar char="-"/>
            </a:pPr>
            <a:r>
              <a:rPr lang="en-GB" dirty="0">
                <a:latin typeface="Twinkl" panose="02000000000000000000" pitchFamily="2" charset="0"/>
                <a:cs typeface="Calibri" panose="020F0502020204030204" pitchFamily="34" charset="0"/>
              </a:rPr>
              <a:t>Read with your child daily (and sign their Reading Record)</a:t>
            </a:r>
          </a:p>
          <a:p>
            <a:pPr marL="0" indent="0">
              <a:buNone/>
            </a:pPr>
            <a:endParaRPr lang="en-GB" dirty="0">
              <a:latin typeface="Twinkl" panose="02000000000000000000" pitchFamily="2" charset="0"/>
              <a:cs typeface="Calibri" panose="020F0502020204030204" pitchFamily="34" charset="0"/>
            </a:endParaRPr>
          </a:p>
          <a:p>
            <a:pPr>
              <a:buFontTx/>
              <a:buChar char="-"/>
            </a:pPr>
            <a:r>
              <a:rPr lang="en-GB" dirty="0">
                <a:latin typeface="Twinkl" panose="02000000000000000000" pitchFamily="2" charset="0"/>
                <a:cs typeface="Calibri" panose="020F0502020204030204" pitchFamily="34" charset="0"/>
              </a:rPr>
              <a:t>Ensure that your child brings their reading bag, reading diary and reading book into school </a:t>
            </a:r>
            <a:r>
              <a:rPr lang="en-GB" b="1" dirty="0">
                <a:latin typeface="Twinkl" panose="02000000000000000000" pitchFamily="2" charset="0"/>
                <a:cs typeface="Calibri" panose="020F0502020204030204" pitchFamily="34" charset="0"/>
              </a:rPr>
              <a:t>daily</a:t>
            </a:r>
            <a:r>
              <a:rPr lang="en-GB" dirty="0">
                <a:latin typeface="Twinkl" panose="02000000000000000000" pitchFamily="2" charset="0"/>
                <a:cs typeface="Calibri" panose="020F0502020204030204" pitchFamily="34" charset="0"/>
              </a:rPr>
              <a:t>. </a:t>
            </a:r>
          </a:p>
          <a:p>
            <a:pPr marL="0" indent="0">
              <a:buNone/>
            </a:pPr>
            <a:endParaRPr lang="en-GB" dirty="0">
              <a:latin typeface="Twinkl" panose="02000000000000000000" pitchFamily="2" charset="0"/>
              <a:cs typeface="Calibri" panose="020F0502020204030204" pitchFamily="34" charset="0"/>
            </a:endParaRPr>
          </a:p>
          <a:p>
            <a:pPr>
              <a:buFontTx/>
              <a:buChar char="-"/>
            </a:pPr>
            <a:r>
              <a:rPr lang="en-GB" dirty="0">
                <a:latin typeface="Twinkl" panose="02000000000000000000" pitchFamily="2" charset="0"/>
                <a:cs typeface="Calibri" panose="020F0502020204030204" pitchFamily="34" charset="0"/>
              </a:rPr>
              <a:t>Watch: </a:t>
            </a:r>
            <a:r>
              <a:rPr lang="en-GB" b="1" dirty="0">
                <a:solidFill>
                  <a:schemeClr val="tx1"/>
                </a:solidFill>
                <a:latin typeface="Twinkl" panose="02000000000000000000" pitchFamily="2" charset="0"/>
                <a:cs typeface="Calibri" panose="020F0502020204030204" pitchFamily="34" charset="0"/>
                <a:hlinkClick r:id="rId3"/>
              </a:rPr>
              <a:t>Phonics: How to pronounce pure sounds | Oxford Owl – YouTube</a:t>
            </a:r>
            <a:r>
              <a:rPr lang="en-GB" b="1" dirty="0">
                <a:solidFill>
                  <a:schemeClr val="tx1"/>
                </a:solidFill>
                <a:latin typeface="Twinkl" panose="02000000000000000000" pitchFamily="2" charset="0"/>
                <a:cs typeface="Calibri" panose="020F0502020204030204" pitchFamily="34" charset="0"/>
              </a:rPr>
              <a:t> </a:t>
            </a:r>
            <a:r>
              <a:rPr lang="en-GB" dirty="0">
                <a:solidFill>
                  <a:schemeClr val="tx1"/>
                </a:solidFill>
                <a:latin typeface="Twinkl" panose="02000000000000000000" pitchFamily="2" charset="0"/>
                <a:cs typeface="Calibri" panose="020F0502020204030204" pitchFamily="34" charset="0"/>
              </a:rPr>
              <a:t>to support your child’s pronunciation of sounds.</a:t>
            </a:r>
            <a:br>
              <a:rPr lang="en-GB" dirty="0">
                <a:solidFill>
                  <a:schemeClr val="tx1"/>
                </a:solidFill>
                <a:latin typeface="Twinkl" panose="02000000000000000000" pitchFamily="2" charset="0"/>
                <a:cs typeface="Calibri" panose="020F0502020204030204" pitchFamily="34" charset="0"/>
              </a:rPr>
            </a:br>
            <a:endParaRPr lang="en-GB" dirty="0">
              <a:solidFill>
                <a:schemeClr val="tx1"/>
              </a:solidFill>
              <a:latin typeface="Twinkl" panose="02000000000000000000" pitchFamily="2" charset="0"/>
              <a:cs typeface="Calibri" panose="020F0502020204030204" pitchFamily="34" charset="0"/>
            </a:endParaRPr>
          </a:p>
          <a:p>
            <a:pPr>
              <a:buFontTx/>
              <a:buChar char="-"/>
            </a:pPr>
            <a:r>
              <a:rPr lang="en-GB" dirty="0">
                <a:solidFill>
                  <a:schemeClr val="tx1"/>
                </a:solidFill>
                <a:latin typeface="Twinkl" panose="02000000000000000000" pitchFamily="2" charset="0"/>
                <a:cs typeface="Calibri" panose="020F0502020204030204" pitchFamily="34" charset="0"/>
              </a:rPr>
              <a:t>On your tables are some resources for you to take away that you may want to use with your child.</a:t>
            </a:r>
          </a:p>
          <a:p>
            <a:pPr>
              <a:buFontTx/>
              <a:buChar char="-"/>
            </a:pPr>
            <a:endParaRPr lang="en-GB" dirty="0">
              <a:latin typeface="Twinkl" panose="02000000000000000000" pitchFamily="2" charset="0"/>
              <a:cs typeface="Calibri Light" panose="020F0302020204030204" pitchFamily="34" charset="0"/>
            </a:endParaRPr>
          </a:p>
          <a:p>
            <a:pPr marL="0" indent="0">
              <a:buFont typeface="Arial" pitchFamily="34" charset="0"/>
              <a:buNone/>
            </a:pPr>
            <a:endParaRPr lang="en-GB" dirty="0">
              <a:latin typeface="Twinkl" panose="02000000000000000000" pitchFamily="2" charset="0"/>
              <a:cs typeface="Calibri Light" panose="020F0302020204030204" pitchFamily="34" charset="0"/>
            </a:endParaRPr>
          </a:p>
        </p:txBody>
      </p:sp>
      <p:pic>
        <p:nvPicPr>
          <p:cNvPr id="7" name="Picture 4" descr="See the source image">
            <a:extLst>
              <a:ext uri="{FF2B5EF4-FFF2-40B4-BE49-F238E27FC236}">
                <a16:creationId xmlns:a16="http://schemas.microsoft.com/office/drawing/2014/main" id="{18EEEFFE-762E-431F-92CF-91C2585EE9D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178" t="6849" r="19178" b="6849"/>
          <a:stretch/>
        </p:blipFill>
        <p:spPr bwMode="auto">
          <a:xfrm rot="653346">
            <a:off x="8497368" y="3026019"/>
            <a:ext cx="575687" cy="805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87608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5BAC39-0732-441B-A939-A9D2D60050B9}"/>
              </a:ext>
            </a:extLst>
          </p:cNvPr>
          <p:cNvSpPr txBox="1"/>
          <p:nvPr/>
        </p:nvSpPr>
        <p:spPr>
          <a:xfrm>
            <a:off x="1828800" y="381000"/>
            <a:ext cx="5638800" cy="923330"/>
          </a:xfrm>
          <a:prstGeom prst="rect">
            <a:avLst/>
          </a:prstGeom>
          <a:noFill/>
        </p:spPr>
        <p:txBody>
          <a:bodyPr wrap="square" rtlCol="0">
            <a:spAutoFit/>
          </a:bodyPr>
          <a:lstStyle/>
          <a:p>
            <a:r>
              <a:rPr lang="en-GB" sz="5400" b="1" u="sng" dirty="0">
                <a:latin typeface="Twinkl" panose="02000000000000000000" pitchFamily="2" charset="0"/>
              </a:rPr>
              <a:t>Homework Bingo</a:t>
            </a:r>
          </a:p>
        </p:txBody>
      </p:sp>
      <p:pic>
        <p:nvPicPr>
          <p:cNvPr id="3" name="Picture 2">
            <a:extLst>
              <a:ext uri="{FF2B5EF4-FFF2-40B4-BE49-F238E27FC236}">
                <a16:creationId xmlns:a16="http://schemas.microsoft.com/office/drawing/2014/main" id="{8C30F6AA-1FD3-46FF-866E-2A4A6358E43F}"/>
              </a:ext>
            </a:extLst>
          </p:cNvPr>
          <p:cNvPicPr>
            <a:picLocks noChangeAspect="1"/>
          </p:cNvPicPr>
          <p:nvPr/>
        </p:nvPicPr>
        <p:blipFill rotWithShape="1">
          <a:blip r:embed="rId3"/>
          <a:srcRect l="34166" t="18889" r="35000" b="8518"/>
          <a:stretch/>
        </p:blipFill>
        <p:spPr>
          <a:xfrm>
            <a:off x="152400" y="1304330"/>
            <a:ext cx="3505200" cy="4642022"/>
          </a:xfrm>
          <a:prstGeom prst="rect">
            <a:avLst/>
          </a:prstGeom>
        </p:spPr>
      </p:pic>
      <p:sp>
        <p:nvSpPr>
          <p:cNvPr id="4" name="TextBox 3">
            <a:extLst>
              <a:ext uri="{FF2B5EF4-FFF2-40B4-BE49-F238E27FC236}">
                <a16:creationId xmlns:a16="http://schemas.microsoft.com/office/drawing/2014/main" id="{8D0B9F50-58B5-4075-A746-AAA3ACA49DB3}"/>
              </a:ext>
            </a:extLst>
          </p:cNvPr>
          <p:cNvSpPr txBox="1"/>
          <p:nvPr/>
        </p:nvSpPr>
        <p:spPr>
          <a:xfrm>
            <a:off x="4114800" y="1582340"/>
            <a:ext cx="4343400" cy="4524315"/>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Twinkl" panose="02000000000000000000" pitchFamily="2" charset="0"/>
              </a:rPr>
              <a:t>A Homework Bingo sheet will be put into the back of your child’s reading diary each half term.</a:t>
            </a:r>
          </a:p>
          <a:p>
            <a:endParaRPr lang="en-GB" dirty="0">
              <a:latin typeface="Twinkl" panose="02000000000000000000" pitchFamily="2" charset="0"/>
            </a:endParaRPr>
          </a:p>
          <a:p>
            <a:pPr marL="285750" indent="-285750">
              <a:buFont typeface="Arial" panose="020B0604020202020204" pitchFamily="34" charset="0"/>
              <a:buChar char="•"/>
            </a:pPr>
            <a:r>
              <a:rPr lang="en-GB" dirty="0">
                <a:latin typeface="Twinkl" panose="02000000000000000000" pitchFamily="2" charset="0"/>
              </a:rPr>
              <a:t>After completing a task, send a copy of it into school either physically or electronically.</a:t>
            </a:r>
          </a:p>
          <a:p>
            <a:pPr marL="285750" indent="-285750">
              <a:buFont typeface="Arial" panose="020B0604020202020204" pitchFamily="34" charset="0"/>
              <a:buChar char="•"/>
            </a:pPr>
            <a:endParaRPr lang="en-GB" dirty="0">
              <a:latin typeface="Twinkl" panose="02000000000000000000" pitchFamily="2" charset="0"/>
            </a:endParaRPr>
          </a:p>
          <a:p>
            <a:pPr marL="285750" indent="-285750">
              <a:buFont typeface="Arial" panose="020B0604020202020204" pitchFamily="34" charset="0"/>
              <a:buChar char="•"/>
            </a:pPr>
            <a:r>
              <a:rPr lang="en-GB" dirty="0">
                <a:latin typeface="Twinkl" panose="02000000000000000000" pitchFamily="2" charset="0"/>
              </a:rPr>
              <a:t>Please tick the task off on the sheet when you have completed it to let us know. </a:t>
            </a:r>
          </a:p>
          <a:p>
            <a:pPr marL="285750" indent="-285750">
              <a:buFont typeface="Arial" panose="020B0604020202020204" pitchFamily="34" charset="0"/>
              <a:buChar char="•"/>
            </a:pPr>
            <a:endParaRPr lang="en-GB" dirty="0">
              <a:latin typeface="Twinkl" panose="02000000000000000000" pitchFamily="2" charset="0"/>
            </a:endParaRPr>
          </a:p>
          <a:p>
            <a:pPr marL="285750" indent="-285750">
              <a:buFont typeface="Arial" panose="020B0604020202020204" pitchFamily="34" charset="0"/>
              <a:buChar char="•"/>
            </a:pPr>
            <a:r>
              <a:rPr lang="en-GB" dirty="0">
                <a:latin typeface="Twinkl" panose="02000000000000000000" pitchFamily="2" charset="0"/>
              </a:rPr>
              <a:t>If your child completes all nine tasks, they will receive a certificate and pencil at the end of the half-term.</a:t>
            </a:r>
          </a:p>
          <a:p>
            <a:pPr marL="285750" indent="-285750">
              <a:buFont typeface="Arial" panose="020B0604020202020204" pitchFamily="34" charset="0"/>
              <a:buChar char="•"/>
            </a:pPr>
            <a:endParaRPr lang="en-GB" dirty="0">
              <a:latin typeface="Twinkl" panose="02000000000000000000" pitchFamily="2" charset="0"/>
            </a:endParaRPr>
          </a:p>
        </p:txBody>
      </p:sp>
    </p:spTree>
    <p:extLst>
      <p:ext uri="{BB962C8B-B14F-4D97-AF65-F5344CB8AC3E}">
        <p14:creationId xmlns:p14="http://schemas.microsoft.com/office/powerpoint/2010/main" val="553889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457200"/>
            <a:ext cx="8458200" cy="5486400"/>
          </a:xfrm>
        </p:spPr>
        <p:txBody>
          <a:bodyPr>
            <a:normAutofit fontScale="92500"/>
          </a:bodyPr>
          <a:lstStyle/>
          <a:p>
            <a:pPr marL="0" indent="0" algn="ctr">
              <a:buNone/>
            </a:pPr>
            <a:r>
              <a:rPr lang="en-GB" sz="4800" b="1" dirty="0">
                <a:latin typeface="Twinkl" panose="02000000000000000000" pitchFamily="2" charset="0"/>
                <a:cs typeface="Calibri Light" panose="020F0302020204030204" pitchFamily="34" charset="0"/>
              </a:rPr>
              <a:t>Reading in Reception</a:t>
            </a:r>
            <a:endParaRPr lang="en-GB" sz="2800" b="1" dirty="0">
              <a:latin typeface="Twinkl" panose="02000000000000000000" pitchFamily="2" charset="0"/>
              <a:cs typeface="Calibri Light" panose="020F0302020204030204" pitchFamily="34" charset="0"/>
            </a:endParaRPr>
          </a:p>
          <a:p>
            <a:r>
              <a:rPr lang="en-GB" dirty="0">
                <a:latin typeface="Twinkl" panose="02000000000000000000" pitchFamily="2" charset="0"/>
                <a:cs typeface="Calibri" panose="020F0502020204030204" pitchFamily="34" charset="0"/>
              </a:rPr>
              <a:t>It is crucial for children to develop a life-long love of reading.</a:t>
            </a:r>
          </a:p>
          <a:p>
            <a:r>
              <a:rPr lang="en-GB" dirty="0">
                <a:latin typeface="Twinkl" panose="02000000000000000000" pitchFamily="2" charset="0"/>
                <a:cs typeface="Calibri" panose="020F0502020204030204" pitchFamily="34" charset="0"/>
              </a:rPr>
              <a:t>Reading consists of two dimensions: language comprehension and word reading. </a:t>
            </a:r>
          </a:p>
          <a:p>
            <a:r>
              <a:rPr lang="en-GB" b="1" dirty="0">
                <a:latin typeface="Twinkl" panose="02000000000000000000" pitchFamily="2" charset="0"/>
                <a:cs typeface="Calibri" panose="020F0502020204030204" pitchFamily="34" charset="0"/>
              </a:rPr>
              <a:t>Language comprehension </a:t>
            </a:r>
            <a:r>
              <a:rPr lang="en-GB" dirty="0">
                <a:latin typeface="Twinkl" panose="02000000000000000000" pitchFamily="2" charset="0"/>
                <a:cs typeface="Calibri" panose="020F0502020204030204" pitchFamily="34" charset="0"/>
              </a:rPr>
              <a:t>(necessary for both reading and writing) starts from birth. This develops when adults talk to children about the world around them and the books (stories and non-fiction) they read with them, and enjoy rhymes, poems and songs together. </a:t>
            </a:r>
          </a:p>
          <a:p>
            <a:r>
              <a:rPr lang="en-GB" b="1" dirty="0">
                <a:latin typeface="Twinkl" panose="02000000000000000000" pitchFamily="2" charset="0"/>
                <a:cs typeface="Calibri" panose="020F0502020204030204" pitchFamily="34" charset="0"/>
              </a:rPr>
              <a:t>Skilled word reading</a:t>
            </a:r>
            <a:r>
              <a:rPr lang="en-GB" dirty="0">
                <a:latin typeface="Twinkl" panose="02000000000000000000" pitchFamily="2" charset="0"/>
                <a:cs typeface="Calibri" panose="020F0502020204030204" pitchFamily="34" charset="0"/>
              </a:rPr>
              <a:t> involves both the working out of the pronunciation of unfamiliar printed words (decoding) and the recognition of familiar printed words. Children’s fluency in these skills will build over time to become independent readers.</a:t>
            </a:r>
          </a:p>
        </p:txBody>
      </p:sp>
    </p:spTree>
    <p:extLst>
      <p:ext uri="{BB962C8B-B14F-4D97-AF65-F5344CB8AC3E}">
        <p14:creationId xmlns:p14="http://schemas.microsoft.com/office/powerpoint/2010/main" val="12381636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52400"/>
            <a:ext cx="7966851" cy="6025465"/>
          </a:xfrm>
        </p:spPr>
        <p:txBody>
          <a:bodyPr>
            <a:normAutofit fontScale="77500" lnSpcReduction="20000"/>
          </a:bodyPr>
          <a:lstStyle/>
          <a:p>
            <a:pPr marL="0" indent="0" algn="ctr">
              <a:buNone/>
            </a:pPr>
            <a:br>
              <a:rPr lang="en-GB" sz="4900" b="1" dirty="0">
                <a:latin typeface="Twinkl" panose="02000000000000000000" pitchFamily="2" charset="0"/>
                <a:cs typeface="Calibri Light" panose="020F0302020204030204" pitchFamily="34" charset="0"/>
              </a:rPr>
            </a:br>
            <a:r>
              <a:rPr lang="en-GB" sz="4900" b="1" dirty="0">
                <a:latin typeface="Twinkl" panose="02000000000000000000" pitchFamily="2" charset="0"/>
                <a:cs typeface="Calibri Light" panose="020F0302020204030204" pitchFamily="34" charset="0"/>
              </a:rPr>
              <a:t>Reading Early Learning Goals</a:t>
            </a:r>
          </a:p>
          <a:p>
            <a:pPr marL="0" indent="0">
              <a:buNone/>
            </a:pPr>
            <a:endParaRPr lang="en-GB" sz="2600" b="1" dirty="0">
              <a:latin typeface="Twinkl" panose="02000000000000000000" pitchFamily="2" charset="0"/>
              <a:cs typeface="Calibri Light" panose="020F0302020204030204" pitchFamily="34" charset="0"/>
            </a:endParaRPr>
          </a:p>
          <a:p>
            <a:pPr marL="0" indent="0">
              <a:buNone/>
            </a:pPr>
            <a:r>
              <a:rPr lang="en-GB" sz="2600" b="1" dirty="0">
                <a:latin typeface="Twinkl" panose="02000000000000000000" pitchFamily="2" charset="0"/>
                <a:cs typeface="Calibri" panose="020F0502020204030204" pitchFamily="34" charset="0"/>
              </a:rPr>
              <a:t>ELG: Comprehension </a:t>
            </a:r>
          </a:p>
          <a:p>
            <a:pPr marL="0" indent="0">
              <a:buNone/>
            </a:pPr>
            <a:r>
              <a:rPr lang="en-GB" sz="2600" dirty="0">
                <a:latin typeface="Twinkl" panose="02000000000000000000" pitchFamily="2" charset="0"/>
                <a:cs typeface="Calibri" panose="020F0502020204030204" pitchFamily="34" charset="0"/>
              </a:rPr>
              <a:t>“Children at the expected level of development will: - Demonstrate understanding of what has been read to them by retelling stories and narratives using their own words and recently introduced vocabulary; - Anticipate – where appropriate – key events in stories; - Use and understand recently introduced vocabulary during discussions about stories, non-fiction, rhymes and poems and during role-play”. </a:t>
            </a:r>
          </a:p>
          <a:p>
            <a:pPr marL="0" indent="0">
              <a:buNone/>
            </a:pPr>
            <a:endParaRPr lang="en-GB" sz="2600" dirty="0">
              <a:latin typeface="Twinkl" panose="02000000000000000000" pitchFamily="2" charset="0"/>
              <a:cs typeface="Calibri" panose="020F0502020204030204" pitchFamily="34" charset="0"/>
            </a:endParaRPr>
          </a:p>
          <a:p>
            <a:pPr marL="0" indent="0">
              <a:buNone/>
            </a:pPr>
            <a:r>
              <a:rPr lang="en-GB" sz="2600" b="1" dirty="0">
                <a:latin typeface="Twinkl" panose="02000000000000000000" pitchFamily="2" charset="0"/>
                <a:cs typeface="Calibri" panose="020F0502020204030204" pitchFamily="34" charset="0"/>
              </a:rPr>
              <a:t>ELG: Word Reading </a:t>
            </a:r>
          </a:p>
          <a:p>
            <a:pPr marL="0" indent="0">
              <a:buNone/>
            </a:pPr>
            <a:r>
              <a:rPr lang="en-GB" sz="2600" dirty="0">
                <a:latin typeface="Twinkl" panose="02000000000000000000" pitchFamily="2" charset="0"/>
                <a:cs typeface="Calibri" panose="020F0502020204030204" pitchFamily="34" charset="0"/>
              </a:rPr>
              <a:t>“Children at the expected level of development will: - Say a sound for each letter in the alphabet and at least 10 digraphs; - Read words consistent with their phonic knowledge by sound-blending; - Read aloud simple sentences and books that are consistent with their phonic knowledge, including some common exception words”.</a:t>
            </a:r>
          </a:p>
        </p:txBody>
      </p:sp>
    </p:spTree>
    <p:extLst>
      <p:ext uri="{BB962C8B-B14F-4D97-AF65-F5344CB8AC3E}">
        <p14:creationId xmlns:p14="http://schemas.microsoft.com/office/powerpoint/2010/main" val="14616718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91E9353-D87F-4375-92B3-32FC631B8EE4}"/>
              </a:ext>
            </a:extLst>
          </p:cNvPr>
          <p:cNvSpPr txBox="1"/>
          <p:nvPr/>
        </p:nvSpPr>
        <p:spPr>
          <a:xfrm>
            <a:off x="762000" y="304800"/>
            <a:ext cx="7848600" cy="5909310"/>
          </a:xfrm>
          <a:prstGeom prst="rect">
            <a:avLst/>
          </a:prstGeom>
          <a:noFill/>
        </p:spPr>
        <p:txBody>
          <a:bodyPr wrap="square">
            <a:spAutoFit/>
          </a:bodyPr>
          <a:lstStyle/>
          <a:p>
            <a:pPr algn="ctr"/>
            <a:r>
              <a:rPr lang="en-GB" sz="4500" b="1" dirty="0">
                <a:latin typeface="Twinkl" panose="02000000000000000000" pitchFamily="2" charset="0"/>
                <a:cs typeface="Calibri Light" panose="020F0302020204030204" pitchFamily="34" charset="0"/>
              </a:rPr>
              <a:t>How can we help children on their reading journey?</a:t>
            </a:r>
          </a:p>
          <a:p>
            <a:endParaRPr lang="en-GB" sz="2400" dirty="0">
              <a:latin typeface="Twinkl" panose="02000000000000000000" pitchFamily="2" charset="0"/>
              <a:cs typeface="Calibri Light" panose="020F0302020204030204" pitchFamily="34" charset="0"/>
            </a:endParaRPr>
          </a:p>
          <a:p>
            <a:pPr marL="285750" indent="-285750">
              <a:buFont typeface="Arial" panose="020B0604020202020204" pitchFamily="34" charset="0"/>
              <a:buChar char="•"/>
            </a:pPr>
            <a:r>
              <a:rPr lang="en-GB" sz="2400" dirty="0">
                <a:latin typeface="Twinkl" panose="02000000000000000000" pitchFamily="2" charset="0"/>
                <a:cs typeface="Calibri" panose="020F0502020204030204" pitchFamily="34" charset="0"/>
              </a:rPr>
              <a:t>Reading a variety of genres of stories and texts to them.</a:t>
            </a:r>
          </a:p>
          <a:p>
            <a:endParaRPr lang="en-GB" sz="2400" dirty="0">
              <a:latin typeface="Twinkl" panose="02000000000000000000" pitchFamily="2" charset="0"/>
              <a:cs typeface="Calibri" panose="020F0502020204030204" pitchFamily="34" charset="0"/>
            </a:endParaRPr>
          </a:p>
          <a:p>
            <a:pPr marL="285750" indent="-285750">
              <a:buFont typeface="Arial" panose="020B0604020202020204" pitchFamily="34" charset="0"/>
              <a:buChar char="•"/>
            </a:pPr>
            <a:r>
              <a:rPr lang="en-GB" sz="2400" dirty="0">
                <a:latin typeface="Twinkl" panose="02000000000000000000" pitchFamily="2" charset="0"/>
                <a:cs typeface="Calibri" panose="020F0502020204030204" pitchFamily="34" charset="0"/>
              </a:rPr>
              <a:t>Telling them made up stories and traditional tales. </a:t>
            </a:r>
          </a:p>
          <a:p>
            <a:endParaRPr lang="en-GB" sz="2400" dirty="0">
              <a:latin typeface="Twinkl" panose="02000000000000000000" pitchFamily="2" charset="0"/>
              <a:cs typeface="Calibri" panose="020F0502020204030204" pitchFamily="34" charset="0"/>
            </a:endParaRPr>
          </a:p>
          <a:p>
            <a:pPr marL="285750" indent="-285750">
              <a:buFont typeface="Arial" panose="020B0604020202020204" pitchFamily="34" charset="0"/>
              <a:buChar char="•"/>
            </a:pPr>
            <a:r>
              <a:rPr lang="en-GB" sz="2400" dirty="0">
                <a:latin typeface="Twinkl" panose="02000000000000000000" pitchFamily="2" charset="0"/>
                <a:cs typeface="Calibri" panose="020F0502020204030204" pitchFamily="34" charset="0"/>
              </a:rPr>
              <a:t>Book handling skills; being respectful with how we treat books.</a:t>
            </a:r>
          </a:p>
          <a:p>
            <a:endParaRPr lang="en-GB" sz="2400" dirty="0">
              <a:latin typeface="Twinkl" panose="02000000000000000000" pitchFamily="2" charset="0"/>
              <a:cs typeface="Calibri" panose="020F0502020204030204" pitchFamily="34" charset="0"/>
            </a:endParaRPr>
          </a:p>
          <a:p>
            <a:pPr marL="285750" indent="-285750">
              <a:buFont typeface="Arial" panose="020B0604020202020204" pitchFamily="34" charset="0"/>
              <a:buChar char="•"/>
            </a:pPr>
            <a:r>
              <a:rPr lang="en-GB" sz="2400" dirty="0">
                <a:latin typeface="Twinkl" panose="02000000000000000000" pitchFamily="2" charset="0"/>
                <a:cs typeface="Calibri" panose="020F0502020204030204" pitchFamily="34" charset="0"/>
              </a:rPr>
              <a:t>Model reading to your child.</a:t>
            </a:r>
          </a:p>
          <a:p>
            <a:endParaRPr lang="en-GB" sz="2400" dirty="0">
              <a:latin typeface="Twinkl" panose="02000000000000000000" pitchFamily="2" charset="0"/>
              <a:cs typeface="Calibri" panose="020F0502020204030204" pitchFamily="34" charset="0"/>
            </a:endParaRPr>
          </a:p>
          <a:p>
            <a:pPr marL="285750" indent="-285750">
              <a:buFont typeface="Arial" panose="020B0604020202020204" pitchFamily="34" charset="0"/>
              <a:buChar char="•"/>
            </a:pPr>
            <a:r>
              <a:rPr lang="en-GB" sz="2400" dirty="0">
                <a:latin typeface="Twinkl" panose="02000000000000000000" pitchFamily="2" charset="0"/>
                <a:cs typeface="Calibri" panose="020F0502020204030204" pitchFamily="34" charset="0"/>
              </a:rPr>
              <a:t>Using pictures to tell a story.</a:t>
            </a:r>
          </a:p>
        </p:txBody>
      </p:sp>
    </p:spTree>
    <p:extLst>
      <p:ext uri="{BB962C8B-B14F-4D97-AF65-F5344CB8AC3E}">
        <p14:creationId xmlns:p14="http://schemas.microsoft.com/office/powerpoint/2010/main" val="103847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070272" cy="990600"/>
          </a:xfrm>
        </p:spPr>
        <p:txBody>
          <a:bodyPr>
            <a:normAutofit/>
          </a:bodyPr>
          <a:lstStyle/>
          <a:p>
            <a:pPr algn="ctr"/>
            <a:r>
              <a:rPr lang="en-GB" dirty="0">
                <a:latin typeface="Twinkl" panose="02000000000000000000" pitchFamily="2" charset="0"/>
                <a:cs typeface="Calibri" panose="020F0502020204030204" pitchFamily="34" charset="0"/>
              </a:rPr>
              <a:t>What is Phonics?</a:t>
            </a:r>
          </a:p>
        </p:txBody>
      </p:sp>
      <p:sp>
        <p:nvSpPr>
          <p:cNvPr id="9" name="TextBox 8">
            <a:extLst>
              <a:ext uri="{FF2B5EF4-FFF2-40B4-BE49-F238E27FC236}">
                <a16:creationId xmlns:a16="http://schemas.microsoft.com/office/drawing/2014/main" id="{A0696360-E31A-4348-8201-FAEC2EF4322B}"/>
              </a:ext>
            </a:extLst>
          </p:cNvPr>
          <p:cNvSpPr txBox="1"/>
          <p:nvPr/>
        </p:nvSpPr>
        <p:spPr>
          <a:xfrm>
            <a:off x="228600" y="1676400"/>
            <a:ext cx="8610600" cy="6001643"/>
          </a:xfrm>
          <a:prstGeom prst="rect">
            <a:avLst/>
          </a:prstGeom>
          <a:noFill/>
        </p:spPr>
        <p:txBody>
          <a:bodyPr wrap="square">
            <a:spAutoFit/>
          </a:bodyPr>
          <a:lstStyle/>
          <a:p>
            <a:r>
              <a:rPr lang="en-GB" sz="2400" b="1" dirty="0">
                <a:latin typeface="Twinkl" panose="02000000000000000000" pitchFamily="2" charset="0"/>
                <a:cs typeface="Calibri" panose="020F0502020204030204" pitchFamily="34" charset="0"/>
              </a:rPr>
              <a:t>- </a:t>
            </a:r>
            <a:r>
              <a:rPr lang="en-GB" sz="2400" dirty="0">
                <a:latin typeface="Twinkl" panose="02000000000000000000" pitchFamily="2" charset="0"/>
                <a:cs typeface="Calibri" panose="020F0502020204030204" pitchFamily="34" charset="0"/>
              </a:rPr>
              <a:t>Phonics is a method of teaching children at the start of their reading journey to </a:t>
            </a:r>
            <a:r>
              <a:rPr lang="en-GB" sz="2400" dirty="0">
                <a:solidFill>
                  <a:srgbClr val="C00000"/>
                </a:solidFill>
                <a:latin typeface="Twinkl" panose="02000000000000000000" pitchFamily="2" charset="0"/>
                <a:cs typeface="Calibri" panose="020F0502020204030204" pitchFamily="34" charset="0"/>
              </a:rPr>
              <a:t>read and pronounce </a:t>
            </a:r>
            <a:r>
              <a:rPr lang="en-GB" sz="2400" dirty="0">
                <a:latin typeface="Twinkl" panose="02000000000000000000" pitchFamily="2" charset="0"/>
                <a:cs typeface="Calibri" panose="020F0502020204030204" pitchFamily="34" charset="0"/>
              </a:rPr>
              <a:t>words by learning the usual sound of letters, letter groups, and syllables.</a:t>
            </a:r>
          </a:p>
          <a:p>
            <a:endParaRPr lang="en-GB" sz="2400" dirty="0">
              <a:latin typeface="Twinkl" panose="02000000000000000000" pitchFamily="2" charset="0"/>
              <a:cs typeface="Calibri" panose="020F0502020204030204" pitchFamily="34" charset="0"/>
            </a:endParaRPr>
          </a:p>
          <a:p>
            <a:r>
              <a:rPr lang="en-GB" sz="2400" dirty="0">
                <a:latin typeface="Twinkl" panose="02000000000000000000" pitchFamily="2" charset="0"/>
                <a:cs typeface="Calibri" panose="020F0502020204030204" pitchFamily="34" charset="0"/>
              </a:rPr>
              <a:t>- In schools, Phonics is broken down into ‘Phases’.</a:t>
            </a:r>
          </a:p>
          <a:p>
            <a:endParaRPr lang="en-GB" sz="2400" dirty="0">
              <a:latin typeface="Twinkl" panose="02000000000000000000" pitchFamily="2" charset="0"/>
              <a:cs typeface="Calibri" panose="020F0502020204030204" pitchFamily="34" charset="0"/>
            </a:endParaRPr>
          </a:p>
          <a:p>
            <a:r>
              <a:rPr lang="en-GB" sz="2400" dirty="0">
                <a:latin typeface="Twinkl" panose="02000000000000000000" pitchFamily="2" charset="0"/>
                <a:cs typeface="Calibri" panose="020F0502020204030204" pitchFamily="34" charset="0"/>
              </a:rPr>
              <a:t>- Phase 1-4 are initially covered and taught when children are in Reception. </a:t>
            </a:r>
          </a:p>
          <a:p>
            <a:endParaRPr lang="en-GB" sz="2400" dirty="0">
              <a:latin typeface="Twinkl" panose="02000000000000000000" pitchFamily="2" charset="0"/>
              <a:cs typeface="Calibri" panose="020F0502020204030204" pitchFamily="34" charset="0"/>
            </a:endParaRPr>
          </a:p>
          <a:p>
            <a:r>
              <a:rPr lang="en-GB" sz="2400" dirty="0">
                <a:latin typeface="Twinkl" panose="02000000000000000000" pitchFamily="2" charset="0"/>
                <a:cs typeface="Calibri" panose="020F0502020204030204" pitchFamily="34" charset="0"/>
              </a:rPr>
              <a:t>- Some of these phases are covered again in Year 1 and 2, along with the final Phase, Phase 5.</a:t>
            </a:r>
          </a:p>
          <a:p>
            <a:pPr algn="ctr"/>
            <a:endParaRPr lang="en-GB" sz="2400" b="1" dirty="0">
              <a:latin typeface="Twinkl" panose="02000000000000000000" pitchFamily="2" charset="0"/>
              <a:cs typeface="Calibri" panose="020F0502020204030204" pitchFamily="34" charset="0"/>
            </a:endParaRPr>
          </a:p>
          <a:p>
            <a:pPr algn="ctr"/>
            <a:endParaRPr lang="en-GB" sz="2400" b="1" dirty="0">
              <a:latin typeface="Twinkl" panose="02000000000000000000" pitchFamily="2" charset="0"/>
              <a:cs typeface="Calibri" panose="020F0502020204030204" pitchFamily="34" charset="0"/>
            </a:endParaRPr>
          </a:p>
          <a:p>
            <a:pPr algn="ctr"/>
            <a:endParaRPr lang="en-GB" sz="2400" b="1" dirty="0">
              <a:latin typeface="Twinkl" panose="02000000000000000000" pitchFamily="2" charset="0"/>
              <a:cs typeface="Calibri" panose="020F0502020204030204" pitchFamily="34" charset="0"/>
            </a:endParaRPr>
          </a:p>
          <a:p>
            <a:pPr algn="ctr"/>
            <a:endParaRPr lang="en-GB" sz="2400" b="1" dirty="0">
              <a:latin typeface="Twinkl" panose="02000000000000000000" pitchFamily="2" charset="0"/>
              <a:cs typeface="Calibri" panose="020F0502020204030204" pitchFamily="34" charset="0"/>
            </a:endParaRPr>
          </a:p>
          <a:p>
            <a:pPr algn="ctr"/>
            <a:endParaRPr lang="en-GB" sz="2400" b="1" dirty="0">
              <a:latin typeface="Twinkl" panose="02000000000000000000" pitchFamily="2" charset="0"/>
              <a:cs typeface="Calibri Light" panose="020F0302020204030204" pitchFamily="34" charset="0"/>
            </a:endParaRPr>
          </a:p>
        </p:txBody>
      </p:sp>
    </p:spTree>
    <p:extLst>
      <p:ext uri="{BB962C8B-B14F-4D97-AF65-F5344CB8AC3E}">
        <p14:creationId xmlns:p14="http://schemas.microsoft.com/office/powerpoint/2010/main" val="33870184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76200"/>
            <a:ext cx="8070272" cy="1219200"/>
          </a:xfrm>
        </p:spPr>
        <p:txBody>
          <a:bodyPr>
            <a:normAutofit/>
          </a:bodyPr>
          <a:lstStyle/>
          <a:p>
            <a:pPr algn="ctr"/>
            <a:r>
              <a:rPr lang="en-GB" dirty="0">
                <a:latin typeface="Twinkl" panose="02000000000000000000" pitchFamily="2" charset="0"/>
                <a:cs typeface="Calibri" panose="020F0502020204030204" pitchFamily="34" charset="0"/>
              </a:rPr>
              <a:t>What is Phonics?</a:t>
            </a:r>
          </a:p>
        </p:txBody>
      </p:sp>
      <p:sp>
        <p:nvSpPr>
          <p:cNvPr id="9" name="TextBox 8">
            <a:extLst>
              <a:ext uri="{FF2B5EF4-FFF2-40B4-BE49-F238E27FC236}">
                <a16:creationId xmlns:a16="http://schemas.microsoft.com/office/drawing/2014/main" id="{A0696360-E31A-4348-8201-FAEC2EF4322B}"/>
              </a:ext>
            </a:extLst>
          </p:cNvPr>
          <p:cNvSpPr txBox="1"/>
          <p:nvPr/>
        </p:nvSpPr>
        <p:spPr>
          <a:xfrm>
            <a:off x="128680" y="977205"/>
            <a:ext cx="8955911" cy="1384995"/>
          </a:xfrm>
          <a:prstGeom prst="rect">
            <a:avLst/>
          </a:prstGeom>
          <a:noFill/>
        </p:spPr>
        <p:txBody>
          <a:bodyPr wrap="square">
            <a:spAutoFit/>
          </a:bodyPr>
          <a:lstStyle/>
          <a:p>
            <a:pPr marL="0" indent="0" algn="ctr">
              <a:buNone/>
            </a:pPr>
            <a:r>
              <a:rPr lang="en-GB" sz="2800" b="0" i="0" dirty="0">
                <a:effectLst/>
                <a:latin typeface="Twinkl" panose="02000000000000000000" pitchFamily="2" charset="0"/>
                <a:cs typeface="Calibri" panose="020F0502020204030204" pitchFamily="34" charset="0"/>
              </a:rPr>
              <a:t>Children are taught to read (and eventually spell) by linking the sounds they hear with the way the sounds are written.</a:t>
            </a:r>
            <a:endParaRPr lang="en-GB" sz="2800" dirty="0">
              <a:latin typeface="Twinkl" panose="02000000000000000000" pitchFamily="2" charset="0"/>
              <a:cs typeface="Calibri Light" panose="020F030202020403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745001796"/>
              </p:ext>
            </p:extLst>
          </p:nvPr>
        </p:nvGraphicFramePr>
        <p:xfrm>
          <a:off x="699407" y="2362200"/>
          <a:ext cx="7814458" cy="4516120"/>
        </p:xfrm>
        <a:graphic>
          <a:graphicData uri="http://schemas.openxmlformats.org/drawingml/2006/table">
            <a:tbl>
              <a:tblPr firstRow="1" bandRow="1">
                <a:tableStyleId>{5C22544A-7EE6-4342-B048-85BDC9FD1C3A}</a:tableStyleId>
              </a:tblPr>
              <a:tblGrid>
                <a:gridCol w="2735060">
                  <a:extLst>
                    <a:ext uri="{9D8B030D-6E8A-4147-A177-3AD203B41FA5}">
                      <a16:colId xmlns:a16="http://schemas.microsoft.com/office/drawing/2014/main" val="20000"/>
                    </a:ext>
                  </a:extLst>
                </a:gridCol>
                <a:gridCol w="5079398">
                  <a:extLst>
                    <a:ext uri="{9D8B030D-6E8A-4147-A177-3AD203B41FA5}">
                      <a16:colId xmlns:a16="http://schemas.microsoft.com/office/drawing/2014/main" val="20001"/>
                    </a:ext>
                  </a:extLst>
                </a:gridCol>
              </a:tblGrid>
              <a:tr h="370840">
                <a:tc>
                  <a:txBody>
                    <a:bodyPr/>
                    <a:lstStyle/>
                    <a:p>
                      <a:pPr algn="ctr"/>
                      <a:r>
                        <a:rPr lang="en-GB" dirty="0">
                          <a:latin typeface="Twinkl" panose="02000000000000000000" pitchFamily="2" charset="0"/>
                          <a:cs typeface="Calibri" panose="020F0502020204030204" pitchFamily="34" charset="0"/>
                        </a:rPr>
                        <a:t>Term</a:t>
                      </a:r>
                    </a:p>
                  </a:txBody>
                  <a:tcPr/>
                </a:tc>
                <a:tc>
                  <a:txBody>
                    <a:bodyPr/>
                    <a:lstStyle/>
                    <a:p>
                      <a:pPr algn="ctr"/>
                      <a:r>
                        <a:rPr lang="en-GB" dirty="0">
                          <a:latin typeface="Twinkl" panose="02000000000000000000" pitchFamily="2" charset="0"/>
                          <a:cs typeface="Calibri" panose="020F0502020204030204" pitchFamily="34" charset="0"/>
                        </a:rPr>
                        <a:t>Definition</a:t>
                      </a:r>
                    </a:p>
                  </a:txBody>
                  <a:tcPr/>
                </a:tc>
                <a:extLst>
                  <a:ext uri="{0D108BD9-81ED-4DB2-BD59-A6C34878D82A}">
                    <a16:rowId xmlns:a16="http://schemas.microsoft.com/office/drawing/2014/main" val="10000"/>
                  </a:ext>
                </a:extLst>
              </a:tr>
              <a:tr h="370840">
                <a:tc>
                  <a:txBody>
                    <a:bodyPr/>
                    <a:lstStyle/>
                    <a:p>
                      <a:pPr algn="l"/>
                      <a:r>
                        <a:rPr lang="en-GB" dirty="0">
                          <a:latin typeface="Twinkl" panose="02000000000000000000" pitchFamily="2" charset="0"/>
                          <a:cs typeface="Calibri" panose="020F0502020204030204" pitchFamily="34" charset="0"/>
                        </a:rPr>
                        <a:t>Phoneme</a:t>
                      </a:r>
                    </a:p>
                  </a:txBody>
                  <a:tcPr/>
                </a:tc>
                <a:tc>
                  <a:txBody>
                    <a:bodyPr/>
                    <a:lstStyle/>
                    <a:p>
                      <a:pPr algn="l"/>
                      <a:r>
                        <a:rPr lang="en-GB" dirty="0">
                          <a:latin typeface="Twinkl" panose="02000000000000000000" pitchFamily="2" charset="0"/>
                          <a:cs typeface="Calibri" panose="020F0502020204030204" pitchFamily="34" charset="0"/>
                        </a:rPr>
                        <a:t>The spoken</a:t>
                      </a:r>
                      <a:r>
                        <a:rPr lang="en-GB" baseline="0" dirty="0">
                          <a:latin typeface="Twinkl" panose="02000000000000000000" pitchFamily="2" charset="0"/>
                          <a:cs typeface="Calibri" panose="020F0502020204030204" pitchFamily="34" charset="0"/>
                        </a:rPr>
                        <a:t> sound you hear.</a:t>
                      </a:r>
                      <a:endParaRPr lang="en-GB" dirty="0">
                        <a:latin typeface="Twinkl" panose="02000000000000000000" pitchFamily="2" charset="0"/>
                        <a:cs typeface="Calibri" panose="020F0502020204030204" pitchFamily="34" charset="0"/>
                      </a:endParaRPr>
                    </a:p>
                  </a:txBody>
                  <a:tcPr/>
                </a:tc>
                <a:extLst>
                  <a:ext uri="{0D108BD9-81ED-4DB2-BD59-A6C34878D82A}">
                    <a16:rowId xmlns:a16="http://schemas.microsoft.com/office/drawing/2014/main" val="10001"/>
                  </a:ext>
                </a:extLst>
              </a:tr>
              <a:tr h="370840">
                <a:tc>
                  <a:txBody>
                    <a:bodyPr/>
                    <a:lstStyle/>
                    <a:p>
                      <a:pPr algn="l"/>
                      <a:r>
                        <a:rPr lang="en-GB" dirty="0">
                          <a:latin typeface="Twinkl" panose="02000000000000000000" pitchFamily="2" charset="0"/>
                          <a:cs typeface="Calibri" panose="020F0502020204030204" pitchFamily="34" charset="0"/>
                        </a:rPr>
                        <a:t>Grapheme</a:t>
                      </a:r>
                    </a:p>
                  </a:txBody>
                  <a:tcPr/>
                </a:tc>
                <a:tc>
                  <a:txBody>
                    <a:bodyPr/>
                    <a:lstStyle/>
                    <a:p>
                      <a:pPr algn="l"/>
                      <a:r>
                        <a:rPr lang="en-GB" dirty="0">
                          <a:latin typeface="Twinkl" panose="02000000000000000000" pitchFamily="2" charset="0"/>
                          <a:cs typeface="Calibri" panose="020F0502020204030204" pitchFamily="34" charset="0"/>
                        </a:rPr>
                        <a:t>The way</a:t>
                      </a:r>
                      <a:r>
                        <a:rPr lang="en-GB" baseline="0" dirty="0">
                          <a:latin typeface="Twinkl" panose="02000000000000000000" pitchFamily="2" charset="0"/>
                          <a:cs typeface="Calibri" panose="020F0502020204030204" pitchFamily="34" charset="0"/>
                        </a:rPr>
                        <a:t> a phoneme is written.</a:t>
                      </a:r>
                      <a:endParaRPr lang="en-GB" dirty="0">
                        <a:latin typeface="Twinkl" panose="02000000000000000000" pitchFamily="2" charset="0"/>
                        <a:cs typeface="Calibri" panose="020F0502020204030204" pitchFamily="34" charset="0"/>
                      </a:endParaRPr>
                    </a:p>
                  </a:txBody>
                  <a:tcPr/>
                </a:tc>
                <a:extLst>
                  <a:ext uri="{0D108BD9-81ED-4DB2-BD59-A6C34878D82A}">
                    <a16:rowId xmlns:a16="http://schemas.microsoft.com/office/drawing/2014/main" val="10002"/>
                  </a:ext>
                </a:extLst>
              </a:tr>
              <a:tr h="370840">
                <a:tc>
                  <a:txBody>
                    <a:bodyPr/>
                    <a:lstStyle/>
                    <a:p>
                      <a:pPr algn="l"/>
                      <a:r>
                        <a:rPr lang="en-GB" dirty="0">
                          <a:latin typeface="Twinkl" panose="02000000000000000000" pitchFamily="2" charset="0"/>
                          <a:cs typeface="Calibri" panose="020F0502020204030204" pitchFamily="34" charset="0"/>
                        </a:rPr>
                        <a:t>Digraph</a:t>
                      </a:r>
                    </a:p>
                  </a:txBody>
                  <a:tcPr/>
                </a:tc>
                <a:tc>
                  <a:txBody>
                    <a:bodyPr/>
                    <a:lstStyle/>
                    <a:p>
                      <a:pPr algn="l"/>
                      <a:r>
                        <a:rPr lang="en-GB" dirty="0">
                          <a:latin typeface="Twinkl" panose="02000000000000000000" pitchFamily="2" charset="0"/>
                          <a:cs typeface="Calibri" panose="020F0502020204030204" pitchFamily="34" charset="0"/>
                        </a:rPr>
                        <a:t>Two letters that make one </a:t>
                      </a:r>
                      <a:r>
                        <a:rPr lang="en-GB" baseline="0" dirty="0">
                          <a:latin typeface="Twinkl" panose="02000000000000000000" pitchFamily="2" charset="0"/>
                          <a:cs typeface="Calibri" panose="020F0502020204030204" pitchFamily="34" charset="0"/>
                        </a:rPr>
                        <a:t>phoneme (e.g. </a:t>
                      </a:r>
                      <a:r>
                        <a:rPr lang="en-GB" baseline="0" dirty="0" err="1">
                          <a:latin typeface="Twinkl" panose="02000000000000000000" pitchFamily="2" charset="0"/>
                          <a:cs typeface="Calibri" panose="020F0502020204030204" pitchFamily="34" charset="0"/>
                        </a:rPr>
                        <a:t>ch</a:t>
                      </a:r>
                      <a:r>
                        <a:rPr lang="en-GB" baseline="0" dirty="0">
                          <a:latin typeface="Twinkl" panose="02000000000000000000" pitchFamily="2" charset="0"/>
                          <a:cs typeface="Calibri" panose="020F0502020204030204" pitchFamily="34" charset="0"/>
                        </a:rPr>
                        <a:t>)</a:t>
                      </a:r>
                      <a:endParaRPr lang="en-GB" dirty="0">
                        <a:latin typeface="Twinkl" panose="02000000000000000000" pitchFamily="2" charset="0"/>
                        <a:cs typeface="Calibri" panose="020F0502020204030204" pitchFamily="34" charset="0"/>
                      </a:endParaRPr>
                    </a:p>
                  </a:txBody>
                  <a:tcPr/>
                </a:tc>
                <a:extLst>
                  <a:ext uri="{0D108BD9-81ED-4DB2-BD59-A6C34878D82A}">
                    <a16:rowId xmlns:a16="http://schemas.microsoft.com/office/drawing/2014/main" val="10003"/>
                  </a:ext>
                </a:extLst>
              </a:tr>
              <a:tr h="370840">
                <a:tc>
                  <a:txBody>
                    <a:bodyPr/>
                    <a:lstStyle/>
                    <a:p>
                      <a:pPr algn="l"/>
                      <a:r>
                        <a:rPr lang="en-GB" dirty="0">
                          <a:latin typeface="Twinkl" panose="02000000000000000000" pitchFamily="2" charset="0"/>
                          <a:cs typeface="Calibri" panose="020F0502020204030204" pitchFamily="34" charset="0"/>
                        </a:rPr>
                        <a:t>Trigraph</a:t>
                      </a:r>
                    </a:p>
                  </a:txBody>
                  <a:tcPr/>
                </a:tc>
                <a:tc>
                  <a:txBody>
                    <a:bodyPr/>
                    <a:lstStyle/>
                    <a:p>
                      <a:pPr algn="l"/>
                      <a:r>
                        <a:rPr lang="en-GB" dirty="0">
                          <a:latin typeface="Twinkl" panose="02000000000000000000" pitchFamily="2" charset="0"/>
                          <a:cs typeface="Calibri" panose="020F0502020204030204" pitchFamily="34" charset="0"/>
                        </a:rPr>
                        <a:t>Three</a:t>
                      </a:r>
                      <a:r>
                        <a:rPr lang="en-GB" baseline="0" dirty="0">
                          <a:latin typeface="Twinkl" panose="02000000000000000000" pitchFamily="2" charset="0"/>
                          <a:cs typeface="Calibri" panose="020F0502020204030204" pitchFamily="34" charset="0"/>
                        </a:rPr>
                        <a:t> letters that make one phoneme (e.g. </a:t>
                      </a:r>
                      <a:r>
                        <a:rPr lang="en-GB" baseline="0" dirty="0" err="1">
                          <a:latin typeface="Twinkl" panose="02000000000000000000" pitchFamily="2" charset="0"/>
                          <a:cs typeface="Calibri" panose="020F0502020204030204" pitchFamily="34" charset="0"/>
                        </a:rPr>
                        <a:t>igh</a:t>
                      </a:r>
                      <a:r>
                        <a:rPr lang="en-GB" baseline="0" dirty="0">
                          <a:latin typeface="Twinkl" panose="02000000000000000000" pitchFamily="2" charset="0"/>
                          <a:cs typeface="Calibri" panose="020F0502020204030204" pitchFamily="34" charset="0"/>
                        </a:rPr>
                        <a:t>)</a:t>
                      </a:r>
                      <a:endParaRPr lang="en-GB" dirty="0">
                        <a:latin typeface="Twinkl" panose="02000000000000000000" pitchFamily="2" charset="0"/>
                        <a:cs typeface="Calibri" panose="020F0502020204030204" pitchFamily="34" charset="0"/>
                      </a:endParaRPr>
                    </a:p>
                  </a:txBody>
                  <a:tcPr/>
                </a:tc>
                <a:extLst>
                  <a:ext uri="{0D108BD9-81ED-4DB2-BD59-A6C34878D82A}">
                    <a16:rowId xmlns:a16="http://schemas.microsoft.com/office/drawing/2014/main" val="10004"/>
                  </a:ext>
                </a:extLst>
              </a:tr>
              <a:tr h="370840">
                <a:tc>
                  <a:txBody>
                    <a:bodyPr/>
                    <a:lstStyle/>
                    <a:p>
                      <a:pPr algn="l"/>
                      <a:r>
                        <a:rPr lang="en-GB" dirty="0">
                          <a:latin typeface="Twinkl" panose="02000000000000000000" pitchFamily="2" charset="0"/>
                          <a:cs typeface="Calibri" panose="020F0502020204030204" pitchFamily="34" charset="0"/>
                        </a:rPr>
                        <a:t>Split digraph</a:t>
                      </a:r>
                      <a:r>
                        <a:rPr lang="en-GB" baseline="0" dirty="0">
                          <a:latin typeface="Twinkl" panose="02000000000000000000" pitchFamily="2" charset="0"/>
                          <a:cs typeface="Calibri" panose="020F0502020204030204" pitchFamily="34" charset="0"/>
                        </a:rPr>
                        <a:t> </a:t>
                      </a:r>
                      <a:endParaRPr lang="en-GB" dirty="0">
                        <a:latin typeface="Twinkl" panose="02000000000000000000" pitchFamily="2" charset="0"/>
                        <a:cs typeface="Calibri" panose="020F0502020204030204" pitchFamily="34" charset="0"/>
                      </a:endParaRPr>
                    </a:p>
                  </a:txBody>
                  <a:tcPr/>
                </a:tc>
                <a:tc>
                  <a:txBody>
                    <a:bodyPr/>
                    <a:lstStyle/>
                    <a:p>
                      <a:pPr algn="l"/>
                      <a:r>
                        <a:rPr lang="en-GB" dirty="0">
                          <a:latin typeface="Twinkl" panose="02000000000000000000" pitchFamily="2" charset="0"/>
                          <a:cs typeface="Calibri" panose="020F0502020204030204" pitchFamily="34" charset="0"/>
                        </a:rPr>
                        <a:t>Two</a:t>
                      </a:r>
                      <a:r>
                        <a:rPr lang="en-GB" baseline="0" dirty="0">
                          <a:latin typeface="Twinkl" panose="02000000000000000000" pitchFamily="2" charset="0"/>
                          <a:cs typeface="Calibri" panose="020F0502020204030204" pitchFamily="34" charset="0"/>
                        </a:rPr>
                        <a:t> letters making one phoneme that is split by another grapheme (e.g. B</a:t>
                      </a:r>
                      <a:r>
                        <a:rPr lang="en-GB" b="1" baseline="0" dirty="0">
                          <a:solidFill>
                            <a:srgbClr val="C00000"/>
                          </a:solidFill>
                          <a:latin typeface="Twinkl" panose="02000000000000000000" pitchFamily="2" charset="0"/>
                          <a:cs typeface="Calibri" panose="020F0502020204030204" pitchFamily="34" charset="0"/>
                        </a:rPr>
                        <a:t>o</a:t>
                      </a:r>
                      <a:r>
                        <a:rPr lang="en-GB" baseline="0" dirty="0">
                          <a:latin typeface="Twinkl" panose="02000000000000000000" pitchFamily="2" charset="0"/>
                          <a:cs typeface="Calibri" panose="020F0502020204030204" pitchFamily="34" charset="0"/>
                        </a:rPr>
                        <a:t>n</a:t>
                      </a:r>
                      <a:r>
                        <a:rPr lang="en-GB" b="1" baseline="0" dirty="0">
                          <a:solidFill>
                            <a:srgbClr val="C00000"/>
                          </a:solidFill>
                          <a:latin typeface="Twinkl" panose="02000000000000000000" pitchFamily="2" charset="0"/>
                          <a:cs typeface="Calibri" panose="020F0502020204030204" pitchFamily="34" charset="0"/>
                        </a:rPr>
                        <a:t>e</a:t>
                      </a:r>
                      <a:r>
                        <a:rPr lang="en-GB" baseline="0" dirty="0">
                          <a:latin typeface="Twinkl" panose="02000000000000000000" pitchFamily="2" charset="0"/>
                          <a:cs typeface="Calibri" panose="020F0502020204030204" pitchFamily="34" charset="0"/>
                        </a:rPr>
                        <a:t>)</a:t>
                      </a:r>
                      <a:endParaRPr lang="en-GB" dirty="0">
                        <a:latin typeface="Twinkl" panose="02000000000000000000" pitchFamily="2" charset="0"/>
                        <a:cs typeface="Calibri" panose="020F0502020204030204" pitchFamily="34" charset="0"/>
                      </a:endParaRPr>
                    </a:p>
                  </a:txBody>
                  <a:tcPr/>
                </a:tc>
                <a:extLst>
                  <a:ext uri="{0D108BD9-81ED-4DB2-BD59-A6C34878D82A}">
                    <a16:rowId xmlns:a16="http://schemas.microsoft.com/office/drawing/2014/main" val="10005"/>
                  </a:ext>
                </a:extLst>
              </a:tr>
              <a:tr h="370840">
                <a:tc>
                  <a:txBody>
                    <a:bodyPr/>
                    <a:lstStyle/>
                    <a:p>
                      <a:pPr algn="l"/>
                      <a:r>
                        <a:rPr lang="en-GB" dirty="0">
                          <a:latin typeface="Twinkl" panose="02000000000000000000" pitchFamily="2" charset="0"/>
                          <a:cs typeface="Calibri" panose="020F0502020204030204" pitchFamily="34" charset="0"/>
                        </a:rPr>
                        <a:t>Segment</a:t>
                      </a:r>
                    </a:p>
                  </a:txBody>
                  <a:tcPr/>
                </a:tc>
                <a:tc>
                  <a:txBody>
                    <a:bodyPr/>
                    <a:lstStyle/>
                    <a:p>
                      <a:pPr algn="l"/>
                      <a:r>
                        <a:rPr lang="en-GB" dirty="0">
                          <a:latin typeface="Twinkl" panose="02000000000000000000" pitchFamily="2" charset="0"/>
                          <a:cs typeface="Calibri" panose="020F0502020204030204" pitchFamily="34" charset="0"/>
                        </a:rPr>
                        <a:t>Splitting a word</a:t>
                      </a:r>
                      <a:r>
                        <a:rPr lang="en-GB" baseline="0" dirty="0">
                          <a:latin typeface="Twinkl" panose="02000000000000000000" pitchFamily="2" charset="0"/>
                          <a:cs typeface="Calibri" panose="020F0502020204030204" pitchFamily="34" charset="0"/>
                        </a:rPr>
                        <a:t> up into phonemes (e.g. c-a-t)</a:t>
                      </a:r>
                      <a:endParaRPr lang="en-GB" dirty="0">
                        <a:latin typeface="Twinkl" panose="02000000000000000000" pitchFamily="2" charset="0"/>
                        <a:cs typeface="Calibri" panose="020F0502020204030204" pitchFamily="34" charset="0"/>
                      </a:endParaRPr>
                    </a:p>
                  </a:txBody>
                  <a:tcPr/>
                </a:tc>
                <a:extLst>
                  <a:ext uri="{0D108BD9-81ED-4DB2-BD59-A6C34878D82A}">
                    <a16:rowId xmlns:a16="http://schemas.microsoft.com/office/drawing/2014/main" val="10006"/>
                  </a:ext>
                </a:extLst>
              </a:tr>
              <a:tr h="370840">
                <a:tc>
                  <a:txBody>
                    <a:bodyPr/>
                    <a:lstStyle/>
                    <a:p>
                      <a:pPr algn="l"/>
                      <a:r>
                        <a:rPr lang="en-GB" dirty="0">
                          <a:latin typeface="Twinkl" panose="02000000000000000000" pitchFamily="2" charset="0"/>
                          <a:cs typeface="Calibri" panose="020F0502020204030204" pitchFamily="34" charset="0"/>
                        </a:rPr>
                        <a:t>Blend</a:t>
                      </a:r>
                    </a:p>
                  </a:txBody>
                  <a:tcPr/>
                </a:tc>
                <a:tc>
                  <a:txBody>
                    <a:bodyPr/>
                    <a:lstStyle/>
                    <a:p>
                      <a:pPr algn="l"/>
                      <a:r>
                        <a:rPr lang="en-GB" dirty="0">
                          <a:latin typeface="Twinkl" panose="02000000000000000000" pitchFamily="2" charset="0"/>
                          <a:cs typeface="Calibri" panose="020F0502020204030204" pitchFamily="34" charset="0"/>
                        </a:rPr>
                        <a:t>Putting a word back together after</a:t>
                      </a:r>
                      <a:r>
                        <a:rPr lang="en-GB" baseline="0" dirty="0">
                          <a:latin typeface="Twinkl" panose="02000000000000000000" pitchFamily="2" charset="0"/>
                          <a:cs typeface="Calibri" panose="020F0502020204030204" pitchFamily="34" charset="0"/>
                        </a:rPr>
                        <a:t> segmenting (cat)</a:t>
                      </a:r>
                      <a:endParaRPr lang="en-GB" dirty="0">
                        <a:latin typeface="Twinkl" panose="02000000000000000000" pitchFamily="2" charset="0"/>
                        <a:cs typeface="Calibri" panose="020F0502020204030204" pitchFamily="34" charset="0"/>
                      </a:endParaRPr>
                    </a:p>
                  </a:txBody>
                  <a:tcPr/>
                </a:tc>
                <a:extLst>
                  <a:ext uri="{0D108BD9-81ED-4DB2-BD59-A6C34878D82A}">
                    <a16:rowId xmlns:a16="http://schemas.microsoft.com/office/drawing/2014/main" val="10007"/>
                  </a:ext>
                </a:extLst>
              </a:tr>
              <a:tr h="370840">
                <a:tc>
                  <a:txBody>
                    <a:bodyPr/>
                    <a:lstStyle/>
                    <a:p>
                      <a:pPr algn="l"/>
                      <a:r>
                        <a:rPr lang="en-GB" dirty="0">
                          <a:latin typeface="Twinkl" panose="02000000000000000000" pitchFamily="2" charset="0"/>
                          <a:cs typeface="Calibri" panose="020F0502020204030204" pitchFamily="34" charset="0"/>
                        </a:rPr>
                        <a:t>Decode</a:t>
                      </a:r>
                    </a:p>
                  </a:txBody>
                  <a:tcPr/>
                </a:tc>
                <a:tc>
                  <a:txBody>
                    <a:bodyPr/>
                    <a:lstStyle/>
                    <a:p>
                      <a:pPr algn="l"/>
                      <a:r>
                        <a:rPr lang="en-GB" dirty="0">
                          <a:latin typeface="Twinkl" panose="02000000000000000000" pitchFamily="2" charset="0"/>
                          <a:cs typeface="Calibri" panose="020F0502020204030204" pitchFamily="34" charset="0"/>
                        </a:rPr>
                        <a:t>The process of segmenting and blending.</a:t>
                      </a:r>
                    </a:p>
                  </a:txBody>
                  <a:tcPr/>
                </a:tc>
                <a:extLst>
                  <a:ext uri="{0D108BD9-81ED-4DB2-BD59-A6C34878D82A}">
                    <a16:rowId xmlns:a16="http://schemas.microsoft.com/office/drawing/2014/main" val="10008"/>
                  </a:ext>
                </a:extLst>
              </a:tr>
              <a:tr h="370840">
                <a:tc>
                  <a:txBody>
                    <a:bodyPr/>
                    <a:lstStyle/>
                    <a:p>
                      <a:pPr algn="l"/>
                      <a:r>
                        <a:rPr lang="en-GB" dirty="0">
                          <a:latin typeface="Twinkl" panose="02000000000000000000" pitchFamily="2" charset="0"/>
                          <a:cs typeface="Calibri" panose="020F0502020204030204" pitchFamily="34" charset="0"/>
                        </a:rPr>
                        <a:t>Tricky words/Common Exception Words</a:t>
                      </a:r>
                    </a:p>
                  </a:txBody>
                  <a:tcPr/>
                </a:tc>
                <a:tc>
                  <a:txBody>
                    <a:bodyPr/>
                    <a:lstStyle/>
                    <a:p>
                      <a:pPr algn="l"/>
                      <a:r>
                        <a:rPr lang="en-GB" dirty="0">
                          <a:latin typeface="Twinkl" panose="02000000000000000000" pitchFamily="2" charset="0"/>
                          <a:cs typeface="Calibri"/>
                        </a:rPr>
                        <a:t>Words that can't be decoded</a:t>
                      </a:r>
                      <a:r>
                        <a:rPr lang="en-GB" baseline="0" dirty="0">
                          <a:latin typeface="Twinkl" panose="02000000000000000000" pitchFamily="2" charset="0"/>
                          <a:cs typeface="Calibri"/>
                        </a:rPr>
                        <a:t> phonetically.</a:t>
                      </a:r>
                      <a:endParaRPr lang="en-GB" dirty="0">
                        <a:latin typeface="Twinkl" panose="02000000000000000000" pitchFamily="2" charset="0"/>
                        <a:cs typeface="Calibri" panose="020F0502020204030204" pitchFamily="34" charset="0"/>
                      </a:endParaRPr>
                    </a:p>
                  </a:txBody>
                  <a:tcPr/>
                </a:tc>
                <a:extLst>
                  <a:ext uri="{0D108BD9-81ED-4DB2-BD59-A6C34878D82A}">
                    <a16:rowId xmlns:a16="http://schemas.microsoft.com/office/drawing/2014/main" val="843302396"/>
                  </a:ext>
                </a:extLst>
              </a:tr>
            </a:tbl>
          </a:graphicData>
        </a:graphic>
      </p:graphicFrame>
    </p:spTree>
    <p:extLst>
      <p:ext uri="{BB962C8B-B14F-4D97-AF65-F5344CB8AC3E}">
        <p14:creationId xmlns:p14="http://schemas.microsoft.com/office/powerpoint/2010/main" val="18827924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371600"/>
            <a:ext cx="8070272" cy="2514600"/>
          </a:xfrm>
        </p:spPr>
        <p:txBody>
          <a:bodyPr>
            <a:normAutofit fontScale="90000"/>
          </a:bodyPr>
          <a:lstStyle/>
          <a:p>
            <a:pPr algn="ctr"/>
            <a:r>
              <a:rPr lang="en-GB" sz="6600" b="1" dirty="0">
                <a:latin typeface="Twinkl" panose="02000000000000000000" pitchFamily="2" charset="0"/>
                <a:cs typeface="Calibri" panose="020F0502020204030204" pitchFamily="34" charset="0"/>
              </a:rPr>
              <a:t>Phonics at Christ Church Primary School</a:t>
            </a:r>
          </a:p>
        </p:txBody>
      </p:sp>
    </p:spTree>
    <p:extLst>
      <p:ext uri="{BB962C8B-B14F-4D97-AF65-F5344CB8AC3E}">
        <p14:creationId xmlns:p14="http://schemas.microsoft.com/office/powerpoint/2010/main" val="38036388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889" y="152400"/>
            <a:ext cx="8070272" cy="1219200"/>
          </a:xfrm>
        </p:spPr>
        <p:txBody>
          <a:bodyPr>
            <a:normAutofit/>
          </a:bodyPr>
          <a:lstStyle/>
          <a:p>
            <a:pPr algn="ctr"/>
            <a:r>
              <a:rPr lang="en-GB" b="1" dirty="0">
                <a:latin typeface="Twinkl" panose="02000000000000000000" pitchFamily="2" charset="0"/>
                <a:cs typeface="Calibri" panose="020F0502020204030204" pitchFamily="34" charset="0"/>
              </a:rPr>
              <a:t>Phonics at Christ Church</a:t>
            </a:r>
          </a:p>
        </p:txBody>
      </p:sp>
      <p:sp>
        <p:nvSpPr>
          <p:cNvPr id="5" name="TextBox 4"/>
          <p:cNvSpPr txBox="1"/>
          <p:nvPr/>
        </p:nvSpPr>
        <p:spPr>
          <a:xfrm>
            <a:off x="0" y="1367118"/>
            <a:ext cx="9144000" cy="4970591"/>
          </a:xfrm>
          <a:prstGeom prst="rect">
            <a:avLst/>
          </a:prstGeom>
          <a:noFill/>
        </p:spPr>
        <p:txBody>
          <a:bodyPr wrap="square" rtlCol="0">
            <a:spAutoFit/>
          </a:bodyPr>
          <a:lstStyle/>
          <a:p>
            <a:pPr marL="285750" indent="-285750">
              <a:buFontTx/>
              <a:buChar char="-"/>
            </a:pPr>
            <a:r>
              <a:rPr lang="en-GB" sz="2300" dirty="0">
                <a:latin typeface="Twinkl" panose="02000000000000000000" pitchFamily="2" charset="0"/>
                <a:cs typeface="Calibri" panose="020F0502020204030204" pitchFamily="34" charset="0"/>
              </a:rPr>
              <a:t>High quality teaching of Phonics is a top priority at Christ Church. </a:t>
            </a:r>
          </a:p>
          <a:p>
            <a:endParaRPr lang="en-GB" sz="2300" dirty="0">
              <a:latin typeface="Twinkl" panose="02000000000000000000" pitchFamily="2" charset="0"/>
              <a:cs typeface="Calibri" panose="020F0502020204030204" pitchFamily="34" charset="0"/>
            </a:endParaRPr>
          </a:p>
          <a:p>
            <a:pPr marL="285750" indent="-285750">
              <a:buFontTx/>
              <a:buChar char="-"/>
            </a:pPr>
            <a:r>
              <a:rPr lang="en-GB" sz="2300" dirty="0">
                <a:latin typeface="Twinkl" panose="02000000000000000000" pitchFamily="2" charset="0"/>
                <a:cs typeface="Calibri" panose="020F0502020204030204" pitchFamily="34" charset="0"/>
              </a:rPr>
              <a:t>Children in Reception, Year 1 and Year 2 are taught phonics daily from 9am – 9.30am.</a:t>
            </a:r>
          </a:p>
          <a:p>
            <a:pPr marL="285750" indent="-285750">
              <a:buFontTx/>
              <a:buChar char="-"/>
            </a:pPr>
            <a:endParaRPr lang="en-GB" sz="2300" dirty="0">
              <a:latin typeface="Twinkl" panose="02000000000000000000" pitchFamily="2" charset="0"/>
              <a:cs typeface="Calibri" panose="020F0502020204030204" pitchFamily="34" charset="0"/>
            </a:endParaRPr>
          </a:p>
          <a:p>
            <a:pPr marL="285750" indent="-285750">
              <a:buFontTx/>
              <a:buChar char="-"/>
            </a:pPr>
            <a:r>
              <a:rPr lang="en-GB" sz="2300" dirty="0">
                <a:latin typeface="Twinkl" panose="02000000000000000000" pitchFamily="2" charset="0"/>
                <a:cs typeface="Calibri" panose="020F0502020204030204" pitchFamily="34" charset="0"/>
              </a:rPr>
              <a:t>Since joining us in September, your child will have completed an informal phonics assessment with one of their class teachers. This is so that the teachers have been able to quickly develop an understanding of each child’s phonic knowledge.</a:t>
            </a:r>
          </a:p>
          <a:p>
            <a:pPr marL="285750" indent="-285750">
              <a:buFontTx/>
              <a:buChar char="-"/>
            </a:pPr>
            <a:endParaRPr lang="en-GB" sz="2300" dirty="0">
              <a:latin typeface="Twinkl" panose="02000000000000000000" pitchFamily="2" charset="0"/>
              <a:cs typeface="Calibri" panose="020F0502020204030204" pitchFamily="34" charset="0"/>
            </a:endParaRPr>
          </a:p>
          <a:p>
            <a:pPr marL="285750" indent="-285750">
              <a:buFontTx/>
              <a:buChar char="-"/>
            </a:pPr>
            <a:r>
              <a:rPr lang="en-GB" sz="2300" dirty="0">
                <a:latin typeface="Twinkl" panose="02000000000000000000" pitchFamily="2" charset="0"/>
                <a:cs typeface="Calibri" panose="020F0502020204030204" pitchFamily="34" charset="0"/>
              </a:rPr>
              <a:t>The teachers have readily used this information to guide their Phonic teaching. Your child will be taught phonics in Phases (Phase 1-4 in Reception) over the academic year.</a:t>
            </a:r>
          </a:p>
          <a:p>
            <a:r>
              <a:rPr lang="en-GB" dirty="0">
                <a:latin typeface="Twinkl" panose="02000000000000000000" pitchFamily="2" charset="0"/>
                <a:cs typeface="Calibri" panose="020F0502020204030204" pitchFamily="34" charset="0"/>
              </a:rPr>
              <a:t> </a:t>
            </a:r>
          </a:p>
        </p:txBody>
      </p:sp>
    </p:spTree>
    <p:extLst>
      <p:ext uri="{BB962C8B-B14F-4D97-AF65-F5344CB8AC3E}">
        <p14:creationId xmlns:p14="http://schemas.microsoft.com/office/powerpoint/2010/main" val="59841011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ewsPrin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Newsprint</Template>
  <TotalTime>9235</TotalTime>
  <Words>1588</Words>
  <Application>Microsoft Office PowerPoint</Application>
  <PresentationFormat>On-screen Show (4:3)</PresentationFormat>
  <Paragraphs>174</Paragraphs>
  <Slides>23</Slides>
  <Notes>23</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Calibri Light</vt:lpstr>
      <vt:lpstr>Twinkl</vt:lpstr>
      <vt:lpstr>NewsPrint</vt:lpstr>
      <vt:lpstr>Reading and Phonics in  Reception  2025 – 2026</vt:lpstr>
      <vt:lpstr>What learning looks like in Reception </vt:lpstr>
      <vt:lpstr>PowerPoint Presentation</vt:lpstr>
      <vt:lpstr>PowerPoint Presentation</vt:lpstr>
      <vt:lpstr>PowerPoint Presentation</vt:lpstr>
      <vt:lpstr>What is Phonics?</vt:lpstr>
      <vt:lpstr>What is Phonics?</vt:lpstr>
      <vt:lpstr>Phonics at Christ Church Primary School</vt:lpstr>
      <vt:lpstr>Phonics at Christ Church</vt:lpstr>
      <vt:lpstr>Phonics in our School</vt:lpstr>
      <vt:lpstr>Phonics at Christ Church</vt:lpstr>
      <vt:lpstr>Phonics at Christ Church</vt:lpstr>
      <vt:lpstr>Phonics at Christ Church</vt:lpstr>
      <vt:lpstr>Pronunciation of Phonemes</vt:lpstr>
      <vt:lpstr>Phonics at Christ Church</vt:lpstr>
      <vt:lpstr>Phonics at Christ Church</vt:lpstr>
      <vt:lpstr>Phonics at Christ Church</vt:lpstr>
      <vt:lpstr>Reading</vt:lpstr>
      <vt:lpstr>Reading in School</vt:lpstr>
      <vt:lpstr>Reading in School</vt:lpstr>
      <vt:lpstr>Bug Club</vt:lpstr>
      <vt:lpstr>How can you support your child on their reading journey?</vt:lpstr>
      <vt:lpstr>PowerPoint Presentation</vt:lpstr>
    </vt:vector>
  </TitlesOfParts>
  <Company>Christ Church Primary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G.Garrard</dc:creator>
  <cp:lastModifiedBy>G.Garrard</cp:lastModifiedBy>
  <cp:revision>108</cp:revision>
  <cp:lastPrinted>2025-09-12T14:54:49Z</cp:lastPrinted>
  <dcterms:created xsi:type="dcterms:W3CDTF">2021-05-17T14:05:40Z</dcterms:created>
  <dcterms:modified xsi:type="dcterms:W3CDTF">2025-09-22T15:33:19Z</dcterms:modified>
</cp:coreProperties>
</file>